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5"/>
  </p:notesMasterIdLst>
  <p:sldIdLst>
    <p:sldId id="256" r:id="rId3"/>
    <p:sldId id="464" r:id="rId4"/>
    <p:sldId id="527" r:id="rId5"/>
    <p:sldId id="479" r:id="rId6"/>
    <p:sldId id="523" r:id="rId7"/>
    <p:sldId id="483" r:id="rId8"/>
    <p:sldId id="581" r:id="rId9"/>
    <p:sldId id="585" r:id="rId10"/>
    <p:sldId id="571" r:id="rId11"/>
    <p:sldId id="524" r:id="rId12"/>
    <p:sldId id="539" r:id="rId13"/>
    <p:sldId id="540" r:id="rId14"/>
    <p:sldId id="519" r:id="rId15"/>
    <p:sldId id="554" r:id="rId16"/>
    <p:sldId id="560" r:id="rId17"/>
    <p:sldId id="548" r:id="rId18"/>
    <p:sldId id="573" r:id="rId19"/>
    <p:sldId id="574" r:id="rId20"/>
    <p:sldId id="549" r:id="rId21"/>
    <p:sldId id="561" r:id="rId22"/>
    <p:sldId id="564" r:id="rId23"/>
    <p:sldId id="555" r:id="rId24"/>
    <p:sldId id="569" r:id="rId25"/>
    <p:sldId id="587" r:id="rId26"/>
    <p:sldId id="553" r:id="rId27"/>
    <p:sldId id="530" r:id="rId28"/>
    <p:sldId id="565" r:id="rId29"/>
    <p:sldId id="566" r:id="rId30"/>
    <p:sldId id="567" r:id="rId31"/>
    <p:sldId id="584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56" r:id="rId41"/>
    <p:sldId id="557" r:id="rId42"/>
    <p:sldId id="558" r:id="rId43"/>
    <p:sldId id="559" r:id="rId44"/>
    <p:sldId id="572" r:id="rId45"/>
    <p:sldId id="577" r:id="rId46"/>
    <p:sldId id="578" r:id="rId47"/>
    <p:sldId id="579" r:id="rId48"/>
    <p:sldId id="580" r:id="rId49"/>
    <p:sldId id="582" r:id="rId50"/>
    <p:sldId id="583" r:id="rId51"/>
    <p:sldId id="546" r:id="rId52"/>
    <p:sldId id="586" r:id="rId53"/>
    <p:sldId id="52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bright, Jon P. (GSFC-416.0)[COLUMBUS TECHNOLOGIES AND SERVICES INC]" initials="FJP(TASI" lastIdx="32" clrIdx="0">
    <p:extLst/>
  </p:cmAuthor>
  <p:cmAuthor id="2" name="Juan Rodriguez" initials="JR" lastIdx="1" clrIdx="1">
    <p:extLst/>
  </p:cmAuthor>
  <p:cmAuthor id="3" name="Kline, Elizabeth McMichael (GSFC-4160)[NOAA]" initials="KEM(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3" autoAdjust="0"/>
    <p:restoredTop sz="91529" autoAdjust="0"/>
  </p:normalViewPr>
  <p:slideViewPr>
    <p:cSldViewPr snapToGrid="0" showGuides="1">
      <p:cViewPr varScale="1">
        <p:scale>
          <a:sx n="85" d="100"/>
          <a:sy n="85" d="100"/>
        </p:scale>
        <p:origin x="312" y="52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A010-A379-435B-8A27-4342493C9D8B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85A49-F495-4469-B05B-74800E21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4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89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52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Solid line is Ground System, dashed line is at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4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5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Black and white regions are missing data.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7E60C-A7A5-4414-BFF8-B88D23F825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8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and white regions are missing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7E60C-A7A5-4414-BFF8-B88D23F825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9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85A49-F495-4469-B05B-74800E2130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1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60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C24C1C-7D93-4B53-9CF2-9F718B4D4792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F4D-4D24-4A44-B7E1-52CFE9D53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6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B7AC07-572E-40DA-95E9-96CDC64DA6FA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D45F-F8E9-4EB7-B65F-34D3C7AA9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304283-0EAC-4540-AF22-EF03F2A29812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731C-1067-4255-8095-205C6780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90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F0DD73-E86F-4F93-8A16-EB2B813DFAC0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1580-94D6-4343-B3C4-B2F95ABA6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04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564350" y="288575"/>
            <a:ext cx="5961300" cy="8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31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E4AD11-7ADA-4C05-A76F-A31323EFCE04}" type="datetime1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3F5ADA1-0336-4614-A932-71D5CC17D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7582AF-D23F-4629-87A8-4BE406BB42BA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2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1357AB-AA68-441F-A967-C1A715515460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050087-84FF-43DF-A078-677D81F65ED3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2BE0-4CA4-4BD3-BC9F-B41F86E8D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9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30F9AD-B0CA-47A0-A405-A9EABD5BF0AA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65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8285B6-38C8-47B6-9578-1ED8F3AB61E3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7F4D-DC75-4D77-ADAD-FA980D9EE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1ABC1B-9735-489E-830F-DF59D656C449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175D-0E56-4116-B7A7-F37D38CF2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3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710303-F197-41E0-BA9C-30E6F2FDDE01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4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andt_SOO-DOH_AL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54713" y="1808163"/>
            <a:ext cx="4598987" cy="14843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0">
                <a:solidFill>
                  <a:srgbClr val="0496D7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l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3200" dirty="0" smtClean="0"/>
              <a:t>The GOES-R </a:t>
            </a:r>
            <a:br>
              <a:rPr lang="en-US" sz="3200" dirty="0" smtClean="0"/>
            </a:br>
            <a:r>
              <a:rPr lang="en-US" sz="3200" dirty="0" smtClean="0"/>
              <a:t>Series: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69000" y="2652713"/>
            <a:ext cx="2698750" cy="10302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chemeClr val="bg1"/>
                </a:solidFill>
                <a:latin typeface="Myriad Pro" charset="0"/>
              </a:rPr>
              <a:t>The Nation’s Next Generation Geostationary Weather Satellites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913438" y="5119688"/>
            <a:ext cx="4022725" cy="1497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496D7"/>
                </a:solidFill>
                <a:latin typeface="Myriad Pro"/>
                <a:cs typeface="Myriad Pro"/>
              </a:rPr>
              <a:t>Greg </a:t>
            </a:r>
            <a:r>
              <a:rPr lang="en-US" dirty="0" err="1" smtClean="0">
                <a:solidFill>
                  <a:srgbClr val="0496D7"/>
                </a:solidFill>
                <a:latin typeface="Myriad Pro"/>
                <a:cs typeface="Myriad Pro"/>
              </a:rPr>
              <a:t>Mandt</a:t>
            </a:r>
            <a:r>
              <a:rPr lang="en-US" dirty="0" smtClean="0">
                <a:solidFill>
                  <a:srgbClr val="0496D7"/>
                </a:solidFill>
                <a:latin typeface="Myriad Pro"/>
                <a:cs typeface="Myriad Pro"/>
              </a:rPr>
              <a:t/>
            </a:r>
            <a:br>
              <a:rPr lang="en-US" dirty="0" smtClean="0">
                <a:solidFill>
                  <a:srgbClr val="0496D7"/>
                </a:solidFill>
                <a:latin typeface="Myriad Pro"/>
                <a:cs typeface="Myriad Pro"/>
              </a:rPr>
            </a:br>
            <a:r>
              <a:rPr lang="en-US" sz="1200" dirty="0" smtClean="0">
                <a:latin typeface="Myriad Pro"/>
                <a:cs typeface="Myriad Pro"/>
              </a:rPr>
              <a:t>GOES-R System Program Director</a:t>
            </a:r>
          </a:p>
          <a:p>
            <a:pPr fontAlgn="auto">
              <a:spcAft>
                <a:spcPts val="0"/>
              </a:spcAft>
              <a:defRPr/>
            </a:pPr>
            <a:endParaRPr lang="en-US" sz="1400" dirty="0" smtClean="0">
              <a:latin typeface="Myriad Pro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dirty="0" smtClean="0">
                <a:latin typeface="Myriad Pro"/>
                <a:cs typeface="Myriad Pro"/>
              </a:rPr>
              <a:t>SOO-DOH National Meeting</a:t>
            </a:r>
            <a:br>
              <a:rPr lang="en-US" sz="1400" dirty="0" smtClean="0">
                <a:latin typeface="Myriad Pro"/>
                <a:cs typeface="Myriad Pro"/>
              </a:rPr>
            </a:br>
            <a:r>
              <a:rPr lang="en-US" sz="1400" dirty="0" smtClean="0">
                <a:latin typeface="Myriad Pro"/>
                <a:cs typeface="Myriad Pro"/>
              </a:rPr>
              <a:t>September 14, 2015</a:t>
            </a:r>
          </a:p>
          <a:p>
            <a:pPr fontAlgn="auto">
              <a:spcAft>
                <a:spcPts val="0"/>
              </a:spcAft>
              <a:defRPr/>
            </a:pPr>
            <a:endParaRPr lang="en-US" sz="1600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7394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B8DA43-325E-453D-8C81-A7D6CB17BD75}" type="datetime1">
              <a:rPr lang="en-US" altLang="en-US" smtClean="0"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60F4D7-1FAC-41F5-8B13-40B192A29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36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47" r:id="rId1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GOES-16 Imagery</a:t>
            </a:r>
            <a:br>
              <a:rPr lang="en-US" dirty="0" smtClean="0"/>
            </a:br>
            <a:r>
              <a:rPr lang="en-US" dirty="0" smtClean="0"/>
              <a:t>Full Validation PS-PVR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320" y="3886200"/>
            <a:ext cx="7960179" cy="1752600"/>
          </a:xfrm>
        </p:spPr>
        <p:txBody>
          <a:bodyPr/>
          <a:lstStyle/>
          <a:p>
            <a:r>
              <a:rPr lang="en-US" sz="2800" dirty="0" smtClean="0"/>
              <a:t>June 1, 2018</a:t>
            </a:r>
          </a:p>
          <a:p>
            <a:r>
              <a:rPr lang="en-US" sz="2800" dirty="0" smtClean="0"/>
              <a:t>Presented by: Tim Schmit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 &amp; Mat Gunshor</a:t>
            </a:r>
            <a:r>
              <a:rPr lang="en-US" sz="2800" baseline="30000" dirty="0" smtClean="0"/>
              <a:t>2</a:t>
            </a:r>
          </a:p>
          <a:p>
            <a:r>
              <a:rPr lang="en-US" sz="2400" dirty="0" smtClean="0"/>
              <a:t>Special thanks to the GOES-R Algorithm Working Group Imagery Team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NOAA NESDIS STAR CORP ASPB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CIMSS/SSEC/UW-Madison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49E6-8E3A-4BD1-B695-CC914EAB501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458"/>
            <a:ext cx="8229600" cy="1143001"/>
          </a:xfrm>
        </p:spPr>
        <p:txBody>
          <a:bodyPr/>
          <a:lstStyle/>
          <a:p>
            <a:r>
              <a:rPr lang="en-US" dirty="0" smtClean="0"/>
              <a:t>Major Obstacles</a:t>
            </a:r>
            <a:br>
              <a:rPr lang="en-US" dirty="0" smtClean="0"/>
            </a:br>
            <a:r>
              <a:rPr lang="en-US" dirty="0" smtClean="0"/>
              <a:t>to CMIP Full Validation </a:t>
            </a:r>
            <a:br>
              <a:rPr lang="en-US" dirty="0" smtClean="0"/>
            </a:br>
            <a:r>
              <a:rPr lang="en-US" dirty="0" smtClean="0"/>
              <a:t>[at Provisional Review]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2466"/>
            <a:ext cx="8229600" cy="45259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Band 02 </a:t>
            </a:r>
            <a:r>
              <a:rPr lang="en-US" dirty="0" err="1" smtClean="0"/>
              <a:t>Reflectances</a:t>
            </a:r>
            <a:r>
              <a:rPr lang="en-US" dirty="0" smtClean="0"/>
              <a:t> are much too bright</a:t>
            </a:r>
          </a:p>
          <a:p>
            <a:pPr lvl="1"/>
            <a:r>
              <a:rPr lang="en-US" dirty="0" smtClean="0"/>
              <a:t>At least 8%(?) too bright across entire images.</a:t>
            </a:r>
          </a:p>
          <a:p>
            <a:r>
              <a:rPr lang="en-US" dirty="0" smtClean="0"/>
              <a:t>Band 07 Cold Pixels Around Fires (CPAF)</a:t>
            </a:r>
          </a:p>
          <a:p>
            <a:pPr lvl="1"/>
            <a:r>
              <a:rPr lang="en-US" dirty="0" smtClean="0"/>
              <a:t>The remapping algorithm causes extremely erroneous cold values in pixels near a very hot ones, such as near a fire.  Sometimes even negative radiances are reported.</a:t>
            </a:r>
          </a:p>
          <a:p>
            <a:r>
              <a:rPr lang="en-US" dirty="0" smtClean="0"/>
              <a:t>Stray Light During Bright Object Avoidance (BOA)</a:t>
            </a:r>
          </a:p>
          <a:p>
            <a:pPr lvl="1"/>
            <a:r>
              <a:rPr lang="en-US" dirty="0" smtClean="0"/>
              <a:t>Also called Solar Avoidance Zones or “Cookie Monster Effect”</a:t>
            </a:r>
          </a:p>
          <a:p>
            <a:pPr lvl="1"/>
            <a:r>
              <a:rPr lang="en-US" dirty="0" smtClean="0"/>
              <a:t>BOA is not aggressive enough to avoid stray light with a big impact in Band 07.</a:t>
            </a:r>
          </a:p>
          <a:p>
            <a:r>
              <a:rPr lang="en-US" dirty="0" smtClean="0"/>
              <a:t>Navigation analyses are FD only.</a:t>
            </a:r>
          </a:p>
          <a:p>
            <a:pPr lvl="1"/>
            <a:r>
              <a:rPr lang="en-US" dirty="0" smtClean="0"/>
              <a:t>CWG did a thorough job on FD, but no detailed analysis done for CONUS, M1, or M2.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PICA Addressed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PICA effect is clearly seen in OE Meso1 files (bands 8-16)</a:t>
            </a:r>
          </a:p>
          <a:p>
            <a:r>
              <a:rPr lang="en-US" dirty="0" smtClean="0"/>
              <a:t>PICA effect seems to be (mostly) eliminated in DE Meso1 files (bands 8-16)</a:t>
            </a:r>
          </a:p>
          <a:p>
            <a:pPr lvl="1"/>
            <a:r>
              <a:rPr lang="en-US" dirty="0" smtClean="0"/>
              <a:t>Radiances are more smoothly varying in DE files</a:t>
            </a:r>
          </a:p>
          <a:p>
            <a:pPr lvl="1"/>
            <a:r>
              <a:rPr lang="en-US" dirty="0" smtClean="0"/>
              <a:t>We don’t know if the vales are absolutely “more correct” </a:t>
            </a:r>
          </a:p>
          <a:p>
            <a:pPr lvl="1"/>
            <a:r>
              <a:rPr lang="en-US" dirty="0" smtClean="0"/>
              <a:t>For most times, OE and DE file radiances are very different, equivalent of 0.1 to 0.15K (greater than spec noise in all bands but 16).</a:t>
            </a:r>
          </a:p>
          <a:p>
            <a:r>
              <a:rPr lang="en-US" dirty="0" smtClean="0"/>
              <a:t>Band 7 we don’t see PICA and radiances are barely changed between DE and OE files.</a:t>
            </a:r>
          </a:p>
          <a:p>
            <a:r>
              <a:rPr lang="en-US" dirty="0" smtClean="0"/>
              <a:t>Bands 1-6 we don’t see PICA, but DE file radiances are very different from OE file radiances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3B78553-9BFD-47E0-A243-3DE949E1F887}" type="slidenum"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11</a:t>
            </a:fld>
            <a:endParaRPr lang="en-US" sz="90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167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_2017289_17utchour_Band16_MeanR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46038"/>
            <a:ext cx="8229600" cy="1143001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mtClean="0"/>
              <a:t>PICA Addressed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80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to Reaching Full Validation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176433"/>
              </p:ext>
            </p:extLst>
          </p:nvPr>
        </p:nvGraphicFramePr>
        <p:xfrm>
          <a:off x="132524" y="1151131"/>
          <a:ext cx="8865704" cy="3002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452"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Impact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</a:t>
                      </a:r>
                      <a:r>
                        <a:rPr lang="en-US" baseline="0" dirty="0" smtClean="0"/>
                        <a:t> and Schedule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28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Inconsistent</a:t>
                      </a:r>
                      <a:r>
                        <a:rPr lang="en-US" sz="1200" baseline="0" dirty="0" smtClean="0"/>
                        <a:t> between L1b and CMI values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The</a:t>
                      </a:r>
                      <a:r>
                        <a:rPr lang="en-US" sz="1200" baseline="0" dirty="0" smtClean="0"/>
                        <a:t> CMI values are currently not being accurately converted from L1b radiances for bands 1-6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TBD</a:t>
                      </a:r>
                      <a:endParaRPr lang="pl-PL" sz="1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NWS Using Imagery</a:t>
                      </a:r>
                      <a:r>
                        <a:rPr lang="en-US" sz="1200" baseline="0" dirty="0" smtClean="0"/>
                        <a:t> Operationally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Striping, co-registration(?),</a:t>
                      </a:r>
                      <a:r>
                        <a:rPr lang="en-US" sz="1200" baseline="0" dirty="0" smtClean="0"/>
                        <a:t> navigation issues, missing data, missing chunks of images, inconsistent start times for 16 bands, etc. all may be issues the NWS deems unacceptable to using operationally.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Medium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Many L1b issues (</a:t>
                      </a:r>
                      <a:r>
                        <a:rPr lang="en-US" sz="1200" dirty="0" err="1" smtClean="0"/>
                        <a:t>cal</a:t>
                      </a:r>
                      <a:r>
                        <a:rPr lang="en-US" sz="1200" dirty="0" smtClean="0"/>
                        <a:t> and INR) go to</a:t>
                      </a:r>
                      <a:r>
                        <a:rPr lang="en-US" sz="1200" baseline="0" dirty="0" smtClean="0"/>
                        <a:t> image quality and </a:t>
                      </a:r>
                      <a:r>
                        <a:rPr lang="en-US" sz="1200" dirty="0" smtClean="0"/>
                        <a:t>need to be fixed over time.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765738" y="5163207"/>
            <a:ext cx="607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These issues have been addressed.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Review </a:t>
            </a:r>
            <a:r>
              <a:rPr lang="en-US" sz="2400" dirty="0"/>
              <a:t>of provisional </a:t>
            </a:r>
            <a:r>
              <a:rPr lang="en-US" sz="2400" dirty="0" smtClean="0"/>
              <a:t>status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Evaluation </a:t>
            </a:r>
            <a:r>
              <a:rPr lang="en-US" sz="2400" dirty="0">
                <a:solidFill>
                  <a:srgbClr val="FFFF00"/>
                </a:solidFill>
              </a:rPr>
              <a:t>at Full (aka </a:t>
            </a:r>
            <a:r>
              <a:rPr lang="en-US" sz="2400" dirty="0" smtClean="0">
                <a:solidFill>
                  <a:srgbClr val="FFFF00"/>
                </a:solidFill>
              </a:rPr>
              <a:t>PLPTs)</a:t>
            </a:r>
          </a:p>
          <a:p>
            <a:endParaRPr lang="en-US" sz="2400" dirty="0"/>
          </a:p>
          <a:p>
            <a:r>
              <a:rPr lang="en-US" sz="2400" dirty="0" smtClean="0"/>
              <a:t>PLPT summary </a:t>
            </a:r>
          </a:p>
          <a:p>
            <a:endParaRPr lang="en-US" sz="2400" dirty="0"/>
          </a:p>
          <a:p>
            <a:r>
              <a:rPr lang="en-US" sz="2400" dirty="0" smtClean="0"/>
              <a:t>Remaining issues/resolutions/recommendations</a:t>
            </a:r>
          </a:p>
          <a:p>
            <a:endParaRPr lang="en-US" sz="2400" dirty="0"/>
          </a:p>
          <a:p>
            <a:r>
              <a:rPr lang="en-US" sz="2400" dirty="0" smtClean="0"/>
              <a:t>User feedback (NWS)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76944"/>
            <a:ext cx="19909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9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Quality ABI GOES-16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at the provisional stage, the GOES-16 ABI continues to provide high quality imagery</a:t>
            </a:r>
          </a:p>
          <a:p>
            <a:r>
              <a:rPr lang="en-US" dirty="0" smtClean="0"/>
              <a:t>GOES-16 Imagery became operational on December 18, 2017 at approximately 75W</a:t>
            </a:r>
          </a:p>
          <a:p>
            <a:r>
              <a:rPr lang="en-US" dirty="0" smtClean="0"/>
              <a:t>Three sectors types</a:t>
            </a:r>
          </a:p>
          <a:p>
            <a:r>
              <a:rPr lang="en-US" dirty="0" smtClean="0"/>
              <a:t>Many phenomena scanned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317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75W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9" y="803585"/>
            <a:ext cx="6054415" cy="60544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A176-3683-4F91-ACB4-26B244AE9B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16-channels: G-16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3" y="1465263"/>
            <a:ext cx="7135953" cy="45259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44257" y="6125517"/>
            <a:ext cx="773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During time of overlap between GOES-13 and -16.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5-channels: G-13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44257" y="6125517"/>
            <a:ext cx="773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During time of overlap between GOES-13 and -16.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(Native projection)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3" y="1465263"/>
            <a:ext cx="7135953" cy="4525962"/>
          </a:xfrm>
        </p:spPr>
      </p:pic>
    </p:spTree>
    <p:extLst>
      <p:ext uri="{BB962C8B-B14F-4D97-AF65-F5344CB8AC3E}">
        <p14:creationId xmlns:p14="http://schemas.microsoft.com/office/powerpoint/2010/main" val="40314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Operational East!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A176-3683-4F91-ACB4-26B244AE9B8F}" type="slidenum">
              <a:rPr lang="en-US" smtClean="0"/>
              <a:t>19</a:t>
            </a:fld>
            <a:endParaRPr lang="en-US"/>
          </a:p>
        </p:txBody>
      </p:sp>
      <p:pic>
        <p:nvPicPr>
          <p:cNvPr id="6" name="G16_2102_18December_Operational_2017step_through_ba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766" y="1096963"/>
            <a:ext cx="6697159" cy="5364876"/>
          </a:xfrm>
        </p:spPr>
      </p:pic>
      <p:sp>
        <p:nvSpPr>
          <p:cNvPr id="3" name="TextBox 2"/>
          <p:cNvSpPr txBox="1"/>
          <p:nvPr/>
        </p:nvSpPr>
        <p:spPr>
          <a:xfrm>
            <a:off x="1798820" y="5891134"/>
            <a:ext cx="171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Shown in AWIPS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5925" y="5515385"/>
            <a:ext cx="113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animation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05" y="1055629"/>
            <a:ext cx="5083753" cy="3487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753" y="41514"/>
            <a:ext cx="5952566" cy="1143001"/>
          </a:xfrm>
        </p:spPr>
        <p:txBody>
          <a:bodyPr/>
          <a:lstStyle/>
          <a:p>
            <a:r>
              <a:rPr lang="en-US" dirty="0" smtClean="0"/>
              <a:t>Imagery Team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46321" y="4582244"/>
            <a:ext cx="4161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Team Imagery: 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WI (Mat Gunshor, </a:t>
            </a:r>
            <a:r>
              <a:rPr lang="en-US" i="1" dirty="0" err="1" smtClean="0">
                <a:solidFill>
                  <a:srgbClr val="FFFF00"/>
                </a:solidFill>
              </a:rPr>
              <a:t>Kaba</a:t>
            </a:r>
            <a:r>
              <a:rPr lang="en-US" i="1" dirty="0" smtClean="0">
                <a:solidFill>
                  <a:srgbClr val="FFFF00"/>
                </a:solidFill>
              </a:rPr>
              <a:t> Bah, </a:t>
            </a:r>
            <a:r>
              <a:rPr lang="en-US" i="1" dirty="0" err="1" smtClean="0">
                <a:solidFill>
                  <a:srgbClr val="FFFF00"/>
                </a:solidFill>
              </a:rPr>
              <a:t>Joleen</a:t>
            </a:r>
            <a:r>
              <a:rPr lang="en-US" i="1" dirty="0" smtClean="0">
                <a:solidFill>
                  <a:srgbClr val="FFFF00"/>
                </a:solidFill>
              </a:rPr>
              <a:t> Feltz, Hong Zhang and Jim Nelson, CIMSS) and 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CO (Steve Miller, CIRA and Dan Lindsey)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Thanks to Cooperative </a:t>
            </a:r>
            <a:r>
              <a:rPr lang="en-US" i="1" dirty="0" smtClean="0">
                <a:solidFill>
                  <a:srgbClr val="FFFF00"/>
                </a:solidFill>
              </a:rPr>
              <a:t>Institutes and those that help us acquire the data!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9" y="1045571"/>
            <a:ext cx="4394727" cy="329604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8"/>
          <a:stretch/>
        </p:blipFill>
        <p:spPr>
          <a:xfrm>
            <a:off x="1986196" y="3713686"/>
            <a:ext cx="2721261" cy="30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GOES-16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5263"/>
            <a:ext cx="4542020" cy="4525962"/>
          </a:xfrm>
        </p:spPr>
        <p:txBody>
          <a:bodyPr/>
          <a:lstStyle/>
          <a:p>
            <a:r>
              <a:rPr lang="en-US" dirty="0" smtClean="0"/>
              <a:t>Sample </a:t>
            </a:r>
            <a:r>
              <a:rPr lang="en-US" dirty="0"/>
              <a:t>GOES-16 Imagery: </a:t>
            </a:r>
            <a:r>
              <a:rPr lang="en-US" sz="2800" i="1" dirty="0"/>
              <a:t>https://</a:t>
            </a:r>
            <a:r>
              <a:rPr lang="en-US" sz="2800" i="1" dirty="0" smtClean="0"/>
              <a:t>cimss.ssec.wisc.edu/goes/abi/youtube/ABI_loops25.html</a:t>
            </a:r>
          </a:p>
          <a:p>
            <a:endParaRPr lang="en-US" dirty="0"/>
          </a:p>
          <a:p>
            <a:r>
              <a:rPr lang="en-US" sz="2800" i="1" dirty="0"/>
              <a:t>http://rammb.cira.colostate.edu/ramsdis/online/loop_of_the_day/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82" y="1786471"/>
            <a:ext cx="4264702" cy="41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0301_goes16_water_vapor_shortwaveIR_GOES_S_launch_an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663" y="0"/>
            <a:ext cx="76850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GOES-16 Imagery (GOES-S Launch)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855925" y="5515385"/>
            <a:ext cx="113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animation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Review </a:t>
            </a:r>
            <a:r>
              <a:rPr lang="en-US" sz="2400" dirty="0"/>
              <a:t>of provisional </a:t>
            </a:r>
            <a:r>
              <a:rPr lang="en-US" sz="2400" dirty="0" smtClean="0"/>
              <a:t>status</a:t>
            </a:r>
          </a:p>
          <a:p>
            <a:endParaRPr lang="en-US" sz="2400" dirty="0"/>
          </a:p>
          <a:p>
            <a:r>
              <a:rPr lang="en-US" sz="2400" dirty="0" smtClean="0"/>
              <a:t>Evaluation </a:t>
            </a:r>
            <a:r>
              <a:rPr lang="en-US" sz="2400" dirty="0"/>
              <a:t>at Full (aka </a:t>
            </a:r>
            <a:r>
              <a:rPr lang="en-US" sz="2400" dirty="0" smtClean="0"/>
              <a:t>PLPTs)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PLPT summary </a:t>
            </a:r>
          </a:p>
          <a:p>
            <a:endParaRPr lang="en-US" sz="2400" dirty="0"/>
          </a:p>
          <a:p>
            <a:r>
              <a:rPr lang="en-US" sz="2400" dirty="0" smtClean="0"/>
              <a:t>Remaining issues/resolutions/recommendations</a:t>
            </a:r>
          </a:p>
          <a:p>
            <a:endParaRPr lang="en-US" sz="2400" dirty="0"/>
          </a:p>
          <a:p>
            <a:r>
              <a:rPr lang="en-US" sz="2400" dirty="0" smtClean="0"/>
              <a:t>User feedback (NWS)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1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78"/>
            <a:ext cx="8229600" cy="1143001"/>
          </a:xfrm>
        </p:spPr>
        <p:txBody>
          <a:bodyPr/>
          <a:lstStyle/>
          <a:p>
            <a:r>
              <a:rPr lang="en-US" dirty="0" smtClean="0"/>
              <a:t>“Fully” Validated PLPTs from</a:t>
            </a:r>
            <a:br>
              <a:rPr lang="en-US" dirty="0" smtClean="0"/>
            </a:br>
            <a:r>
              <a:rPr lang="en-US" dirty="0" smtClean="0"/>
              <a:t> the CMI RIMP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45510"/>
          <a:ext cx="8220825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PLPT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Description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Assessment 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ABI-FD_CMI06: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FD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the entire range of representative conditions, to include quantitative consistency between the input L1b data and the output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output; a minimum of six months’ worth of Imagery output is required for this assessment.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Passed</a:t>
                      </a:r>
                      <a:endParaRPr lang="en-US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ABI-CONUS_CMI03: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CONUS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the entire range of representative conditions, to include quantitative consistency between the input L1b data and the output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output; a minimum of six months’ worth of Imagery output is required for this assessment.</a:t>
                      </a:r>
                      <a:endParaRPr lang="en-US" sz="1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Passed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ABI-MESO_CMI02: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mesoscale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the entire range of representative conditions, to include quantitative consistency between the input L1b data and the output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output; a minimum of six months’ worth of Imagery output is required for this assessment.</a:t>
                      </a:r>
                      <a:endParaRPr lang="en-US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Passed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97871" y="5661620"/>
            <a:ext cx="773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All Imagery tests to meet </a:t>
            </a:r>
            <a:r>
              <a:rPr lang="en-US" dirty="0" smtClean="0">
                <a:solidFill>
                  <a:srgbClr val="FFFF00"/>
                </a:solidFill>
              </a:rPr>
              <a:t>Full Validation were </a:t>
            </a:r>
            <a:r>
              <a:rPr lang="en-US" dirty="0">
                <a:solidFill>
                  <a:srgbClr val="FFFF00"/>
                </a:solidFill>
              </a:rPr>
              <a:t>done using ground system data </a:t>
            </a:r>
            <a:r>
              <a:rPr lang="en-US" dirty="0" smtClean="0">
                <a:solidFill>
                  <a:srgbClr val="FFFF00"/>
                </a:solidFill>
              </a:rPr>
              <a:t>from the operational environment (obtained either via </a:t>
            </a:r>
            <a:r>
              <a:rPr lang="en-US" dirty="0">
                <a:solidFill>
                  <a:srgbClr val="FFFF00"/>
                </a:solidFill>
              </a:rPr>
              <a:t>PDA, acquired at the UW-Madison and Colorado State Univ. via an automated </a:t>
            </a:r>
            <a:r>
              <a:rPr lang="en-US" dirty="0" err="1">
                <a:solidFill>
                  <a:srgbClr val="FFFF00"/>
                </a:solidFill>
              </a:rPr>
              <a:t>rsync</a:t>
            </a:r>
            <a:r>
              <a:rPr lang="en-US" dirty="0">
                <a:solidFill>
                  <a:srgbClr val="FFFF00"/>
                </a:solidFill>
              </a:rPr>
              <a:t> feed from </a:t>
            </a:r>
            <a:r>
              <a:rPr lang="en-US" dirty="0" smtClean="0">
                <a:solidFill>
                  <a:srgbClr val="FFFF00"/>
                </a:solidFill>
              </a:rPr>
              <a:t>NOAA/NESDIS/STAR or via GRB through the UW-Madison GRB </a:t>
            </a:r>
            <a:r>
              <a:rPr lang="en-US" dirty="0" err="1" smtClean="0">
                <a:solidFill>
                  <a:srgbClr val="FFFF00"/>
                </a:solidFill>
              </a:rPr>
              <a:t>ingestor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@</a:t>
            </a:r>
            <a:r>
              <a:rPr lang="en-US" dirty="0" err="1" smtClean="0"/>
              <a:t>NWSDirector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46" y="1096963"/>
            <a:ext cx="8521908" cy="4525962"/>
          </a:xfrm>
        </p:spPr>
        <p:txBody>
          <a:bodyPr/>
          <a:lstStyle/>
          <a:p>
            <a:r>
              <a:rPr lang="en-US" sz="2400" dirty="0"/>
              <a:t>GOES 16 (and soon GOES 17) allows us to </a:t>
            </a:r>
            <a:r>
              <a:rPr lang="en-US" sz="2400" b="1" dirty="0"/>
              <a:t>observe amazing atmospheric details</a:t>
            </a:r>
            <a:r>
              <a:rPr lang="en-US" sz="2400" dirty="0"/>
              <a:t>.  In this loop you can see a </a:t>
            </a:r>
            <a:r>
              <a:rPr lang="en-US" sz="2400" dirty="0" err="1"/>
              <a:t>pyrocumuls</a:t>
            </a:r>
            <a:r>
              <a:rPr lang="en-US" sz="2400" dirty="0"/>
              <a:t> cloud form over a wildfire near Childress, Texas. This information is </a:t>
            </a:r>
            <a:r>
              <a:rPr lang="en-US" sz="2400" b="1" dirty="0"/>
              <a:t>critical</a:t>
            </a:r>
            <a:r>
              <a:rPr lang="en-US" sz="2400" dirty="0"/>
              <a:t> for forecasters and first responders alike. </a:t>
            </a:r>
            <a:endParaRPr lang="en-US" sz="2400" dirty="0" smtClean="0"/>
          </a:p>
          <a:p>
            <a:r>
              <a:rPr lang="en-US" sz="2400" dirty="0"/>
              <a:t>GOES 16 data 30 sec was </a:t>
            </a:r>
            <a:r>
              <a:rPr lang="en-US" sz="2400" b="1" dirty="0"/>
              <a:t>remarkable</a:t>
            </a:r>
            <a:r>
              <a:rPr lang="en-US" sz="2400" dirty="0"/>
              <a:t>.</a:t>
            </a:r>
          </a:p>
          <a:p>
            <a:r>
              <a:rPr lang="en-US" sz="2400" dirty="0"/>
              <a:t>Since its launch as GOES-R in 2016, I’ve been </a:t>
            </a:r>
            <a:r>
              <a:rPr lang="en-US" sz="2400" b="1" dirty="0"/>
              <a:t>blown away by the operational impacts </a:t>
            </a:r>
            <a:r>
              <a:rPr lang="en-US" sz="2400" dirty="0"/>
              <a:t>of GOES-16 &amp; GOES East. </a:t>
            </a:r>
            <a:endParaRPr lang="en-US" sz="2400" dirty="0" smtClean="0"/>
          </a:p>
          <a:p>
            <a:r>
              <a:rPr lang="en-US" sz="2400" dirty="0"/>
              <a:t>As the hurricane season officially ends and we begin to move #GOES16 to its operational position, </a:t>
            </a:r>
            <a:r>
              <a:rPr lang="en-US" sz="2400" b="1" dirty="0"/>
              <a:t>I can’t stress enough how invaluable GOES 16 data was for this historic hurricane season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"GOES-16 is </a:t>
            </a:r>
            <a:r>
              <a:rPr lang="en-US" sz="2400" b="1" dirty="0"/>
              <a:t>redefining mesoscale meteorology</a:t>
            </a:r>
            <a:r>
              <a:rPr lang="en-US" sz="2400" dirty="0"/>
              <a:t>" when talking about Hurricane #</a:t>
            </a:r>
            <a:r>
              <a:rPr lang="en-US" sz="2400" dirty="0" smtClean="0"/>
              <a:t>Harvey</a:t>
            </a:r>
          </a:p>
          <a:p>
            <a:r>
              <a:rPr lang="en-US" sz="2400" dirty="0"/>
              <a:t>GOES-16 was being used for </a:t>
            </a:r>
            <a:r>
              <a:rPr lang="en-US" sz="2400" b="1" dirty="0"/>
              <a:t>fire situations </a:t>
            </a:r>
            <a:r>
              <a:rPr lang="en-US" sz="2400" dirty="0"/>
              <a:t>in Texas. They knew they had a fire because NWSFO was using GOES-16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1" y="233206"/>
            <a:ext cx="6953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1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Review </a:t>
            </a:r>
            <a:r>
              <a:rPr lang="en-US" sz="2400" dirty="0"/>
              <a:t>of provisional </a:t>
            </a:r>
            <a:r>
              <a:rPr lang="en-US" sz="2400" dirty="0" smtClean="0"/>
              <a:t>status</a:t>
            </a:r>
          </a:p>
          <a:p>
            <a:endParaRPr lang="en-US" sz="2400" dirty="0"/>
          </a:p>
          <a:p>
            <a:r>
              <a:rPr lang="en-US" sz="2400" dirty="0" smtClean="0"/>
              <a:t>Evaluation </a:t>
            </a:r>
            <a:r>
              <a:rPr lang="en-US" sz="2400" dirty="0"/>
              <a:t>at Full (aka </a:t>
            </a:r>
            <a:r>
              <a:rPr lang="en-US" sz="2400" dirty="0" smtClean="0"/>
              <a:t>PLPTs)</a:t>
            </a:r>
          </a:p>
          <a:p>
            <a:endParaRPr lang="en-US" sz="2400" dirty="0"/>
          </a:p>
          <a:p>
            <a:r>
              <a:rPr lang="en-US" sz="2400" dirty="0" smtClean="0"/>
              <a:t>PLPT summary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Remaining issues/resolutions/recommendations</a:t>
            </a:r>
          </a:p>
          <a:p>
            <a:endParaRPr lang="en-US" sz="2400" dirty="0"/>
          </a:p>
          <a:p>
            <a:r>
              <a:rPr lang="en-US" sz="2400" dirty="0" smtClean="0"/>
              <a:t>User feedback (NWS)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67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 bright ABI Band 2 (high resolution “red” visible band)</a:t>
            </a:r>
          </a:p>
          <a:p>
            <a:endParaRPr lang="en-US" dirty="0"/>
          </a:p>
          <a:p>
            <a:r>
              <a:rPr lang="en-US" dirty="0" smtClean="0"/>
              <a:t>Cold pixels around hot fires (CPAF)</a:t>
            </a:r>
          </a:p>
          <a:p>
            <a:endParaRPr lang="en-US" dirty="0"/>
          </a:p>
          <a:p>
            <a:r>
              <a:rPr lang="en-US" dirty="0" smtClean="0"/>
              <a:t>Stray light near Solar Avoidance Zones (e.g., Bright Object Avoidance)</a:t>
            </a:r>
          </a:p>
          <a:p>
            <a:endParaRPr lang="en-US" dirty="0"/>
          </a:p>
          <a:p>
            <a:r>
              <a:rPr lang="en-US" dirty="0" smtClean="0"/>
              <a:t>Other issues (time slips, metadata order, etc.)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59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7" y="0"/>
            <a:ext cx="6553204" cy="1143001"/>
          </a:xfrm>
        </p:spPr>
        <p:txBody>
          <a:bodyPr/>
          <a:lstStyle/>
          <a:p>
            <a:r>
              <a:rPr lang="en-US" sz="3200" dirty="0" smtClean="0"/>
              <a:t>Fire Creates Artificially Cold Pixel?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74" y="1465263"/>
            <a:ext cx="5657452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55963" y="6353464"/>
            <a:ext cx="723207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912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7" y="0"/>
            <a:ext cx="6553204" cy="1143001"/>
          </a:xfrm>
        </p:spPr>
        <p:txBody>
          <a:bodyPr/>
          <a:lstStyle/>
          <a:p>
            <a:r>
              <a:rPr lang="en-US" sz="3200" dirty="0" smtClean="0"/>
              <a:t>Fire Creates Artificially Cold Pixel?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55963" y="6353464"/>
            <a:ext cx="723207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652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775794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04919"/>
            <a:ext cx="9143999" cy="994172"/>
          </a:xfrm>
        </p:spPr>
        <p:txBody>
          <a:bodyPr/>
          <a:lstStyle/>
          <a:p>
            <a:pPr algn="ctr"/>
            <a:r>
              <a:rPr lang="en-US" dirty="0" smtClean="0"/>
              <a:t>Band 07 Temp values for small area around fire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54721" y="2542953"/>
          <a:ext cx="6400800" cy="2900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24825464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8917577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4965147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264903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401314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923389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930983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131255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398351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0325603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738408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272827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27883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26353361"/>
                    </a:ext>
                  </a:extLst>
                </a:gridCol>
              </a:tblGrid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285.01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278.88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285.72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285.93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285.29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286.21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285.08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284.42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91496585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286.90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282.57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292.22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316.31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306.50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290.08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288.85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286.90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284.79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41166868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287.89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286.28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285.86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299.55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333.24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368.43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365.69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276.25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284.64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27319282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289.16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288.73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288.66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333.00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374.93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400.68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411.86</a:t>
                      </a:r>
                    </a:p>
                  </a:txBody>
                  <a:tcPr marL="7144" marR="7144" marT="71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411.86</a:t>
                      </a:r>
                    </a:p>
                  </a:txBody>
                  <a:tcPr marL="7144" marR="7144" marT="71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360.86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293.52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287.96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286.00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284.04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909463249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289.72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288.85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234.74</a:t>
                      </a:r>
                    </a:p>
                  </a:txBody>
                  <a:tcPr marL="7144" marR="7144" marT="71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377.75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411.86</a:t>
                      </a:r>
                    </a:p>
                  </a:txBody>
                  <a:tcPr marL="7144" marR="7144" marT="7144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409.26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397.14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311.49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289.47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287.96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284.57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756555620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288.66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289.96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279.43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357.29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385.17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341.07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344.70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296.48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288.92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286.90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286.76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139272842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287.50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288.15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292.71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272.94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144" marR="7144" marT="7144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281.43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275.51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287.96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287.89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286.69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48265850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286.97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287.96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289.29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289.47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287.03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286.49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808683285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285.79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285.37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284.86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285.29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287.63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287.57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287.23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285.93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285.15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49511846"/>
                  </a:ext>
                </a:extLst>
              </a:tr>
              <a:tr h="29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285.15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285.29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285.15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283.04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283.36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285.86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285.08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286.35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284.04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282.65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283.51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702121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893" y="5542678"/>
            <a:ext cx="555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Band 7 (3.9um) 09 Oct 2017 08:52 UTC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1062" y="1975157"/>
            <a:ext cx="2128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Brightness Temperature (K)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Red boxes indicate pixels reporting the maximum Band 07 value.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Blue boxes indicate artificially cold Band 07 pixels near the </a:t>
            </a:r>
            <a:r>
              <a:rPr lang="en-US" sz="1600" dirty="0" smtClean="0">
                <a:solidFill>
                  <a:schemeClr val="bg1"/>
                </a:solidFill>
              </a:rPr>
              <a:t>fire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Select pixels off by between 50 – 289K.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6985-6F39-415C-8213-320CE35BA766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8888" y="6356350"/>
            <a:ext cx="70462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ABI: A </a:t>
            </a:r>
            <a:r>
              <a:rPr lang="en-US" dirty="0">
                <a:solidFill>
                  <a:schemeClr val="bg1"/>
                </a:solidFill>
              </a:rPr>
              <a:t>product measurements accuracy of 1 K for brightness temperature.</a:t>
            </a:r>
          </a:p>
        </p:txBody>
      </p:sp>
    </p:spTree>
    <p:extLst>
      <p:ext uri="{BB962C8B-B14F-4D97-AF65-F5344CB8AC3E}">
        <p14:creationId xmlns:p14="http://schemas.microsoft.com/office/powerpoint/2010/main" val="289519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Review </a:t>
            </a:r>
            <a:r>
              <a:rPr lang="en-US" sz="2400" dirty="0">
                <a:solidFill>
                  <a:srgbClr val="FFFF00"/>
                </a:solidFill>
              </a:rPr>
              <a:t>of provisional </a:t>
            </a:r>
            <a:r>
              <a:rPr lang="en-US" sz="2400" dirty="0" smtClean="0">
                <a:solidFill>
                  <a:srgbClr val="FFFF00"/>
                </a:solidFill>
              </a:rPr>
              <a:t>status</a:t>
            </a:r>
          </a:p>
          <a:p>
            <a:endParaRPr lang="en-US" sz="2400" dirty="0"/>
          </a:p>
          <a:p>
            <a:r>
              <a:rPr lang="en-US" sz="2400" dirty="0" smtClean="0"/>
              <a:t>Evaluation </a:t>
            </a:r>
            <a:r>
              <a:rPr lang="en-US" sz="2400" dirty="0"/>
              <a:t>at Full (aka </a:t>
            </a:r>
            <a:r>
              <a:rPr lang="en-US" sz="2400" dirty="0" smtClean="0"/>
              <a:t>PLPTs)</a:t>
            </a:r>
          </a:p>
          <a:p>
            <a:endParaRPr lang="en-US" sz="2400" dirty="0"/>
          </a:p>
          <a:p>
            <a:r>
              <a:rPr lang="en-US" sz="2400" dirty="0" smtClean="0"/>
              <a:t>PLPT summary </a:t>
            </a:r>
          </a:p>
          <a:p>
            <a:endParaRPr lang="en-US" sz="2400" dirty="0"/>
          </a:p>
          <a:p>
            <a:r>
              <a:rPr lang="en-US" sz="2400" dirty="0" smtClean="0"/>
              <a:t>Remaining issues/resolutions/recommendations</a:t>
            </a:r>
          </a:p>
          <a:p>
            <a:endParaRPr lang="en-US" sz="2400" dirty="0"/>
          </a:p>
          <a:p>
            <a:r>
              <a:rPr lang="en-US" sz="2400" dirty="0" smtClean="0"/>
              <a:t>User feedback (NWS)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of provisional status, evaluation at Full (aka PLPTs), PLPT summary, remaining issues/resolutions/recommendations, user feedback</a:t>
            </a:r>
            <a:r>
              <a:rPr kumimoji="0" lang="en-US" altLang="en-US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73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0" y="-159400"/>
            <a:ext cx="8247495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Cold Pixels: 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36" y="1182688"/>
            <a:ext cx="9130449" cy="586364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800" dirty="0"/>
              <a:t>V</a:t>
            </a:r>
            <a:r>
              <a:rPr lang="en-US" sz="4800" dirty="0" smtClean="0"/>
              <a:t>endor provided 3 alternative </a:t>
            </a:r>
            <a:r>
              <a:rPr lang="en-US" sz="4800" dirty="0" err="1" smtClean="0"/>
              <a:t>resamplers</a:t>
            </a:r>
            <a:r>
              <a:rPr lang="en-US" sz="4800" dirty="0" smtClean="0"/>
              <a:t> [for the 3.9 um] </a:t>
            </a:r>
            <a:r>
              <a:rPr lang="en-US" sz="4800" dirty="0"/>
              <a:t>that mitigate </a:t>
            </a:r>
            <a:r>
              <a:rPr lang="en-US" sz="4800" dirty="0" smtClean="0"/>
              <a:t>overly cold pixels, including a best that reduces difference to &lt; 2K</a:t>
            </a:r>
            <a:endParaRPr lang="en-US" sz="4800" dirty="0"/>
          </a:p>
          <a:p>
            <a:pPr lvl="1">
              <a:lnSpc>
                <a:spcPct val="120000"/>
              </a:lnSpc>
            </a:pPr>
            <a:r>
              <a:rPr lang="en-US" sz="4000" dirty="0" smtClean="0"/>
              <a:t>Obtain </a:t>
            </a:r>
            <a:r>
              <a:rPr lang="en-US" sz="4000" dirty="0" err="1"/>
              <a:t>r</a:t>
            </a:r>
            <a:r>
              <a:rPr lang="en-US" sz="4000" dirty="0" err="1" smtClean="0"/>
              <a:t>esampler</a:t>
            </a:r>
            <a:r>
              <a:rPr lang="en-US" sz="4000" dirty="0" smtClean="0"/>
              <a:t> </a:t>
            </a:r>
            <a:r>
              <a:rPr lang="en-US" sz="4000" dirty="0" smtClean="0"/>
              <a:t>kernels </a:t>
            </a:r>
            <a:r>
              <a:rPr lang="en-US" sz="4000" dirty="0" smtClean="0"/>
              <a:t>and potentially processed images (requested)</a:t>
            </a:r>
          </a:p>
          <a:p>
            <a:pPr>
              <a:lnSpc>
                <a:spcPct val="120000"/>
              </a:lnSpc>
            </a:pPr>
            <a:r>
              <a:rPr lang="en-US" sz="4800" dirty="0" smtClean="0"/>
              <a:t>Perform offline testing first to determine viability of solutions at L1b </a:t>
            </a:r>
          </a:p>
          <a:p>
            <a:pPr lvl="1">
              <a:lnSpc>
                <a:spcPct val="120000"/>
              </a:lnSpc>
            </a:pPr>
            <a:r>
              <a:rPr lang="en-US" sz="4000" dirty="0" smtClean="0"/>
              <a:t>Testing in PWG to confirm L1b performance difference </a:t>
            </a:r>
          </a:p>
          <a:p>
            <a:pPr lvl="1">
              <a:lnSpc>
                <a:spcPct val="120000"/>
              </a:lnSpc>
            </a:pPr>
            <a:r>
              <a:rPr lang="en-US" sz="4000" dirty="0" smtClean="0"/>
              <a:t>If adverse impacts are negligible, then perform higher level product examination to look for impacts to high level products</a:t>
            </a:r>
          </a:p>
          <a:p>
            <a:pPr>
              <a:lnSpc>
                <a:spcPct val="120000"/>
              </a:lnSpc>
            </a:pPr>
            <a:r>
              <a:rPr lang="en-US" sz="4800" dirty="0" smtClean="0"/>
              <a:t>Increase testing scope to include L2+ products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If GS DE unavailable for limited duration test, perform further offline testing through ATT (AWG tools</a:t>
            </a:r>
            <a:r>
              <a:rPr lang="en-US" sz="4000" dirty="0" smtClean="0"/>
              <a:t>) to further assess any impacts</a:t>
            </a:r>
            <a:endParaRPr lang="en-US" sz="4200" dirty="0"/>
          </a:p>
          <a:p>
            <a:pPr lvl="1">
              <a:lnSpc>
                <a:spcPct val="120000"/>
              </a:lnSpc>
            </a:pPr>
            <a:r>
              <a:rPr lang="en-US" sz="4000" dirty="0" smtClean="0"/>
              <a:t>If </a:t>
            </a:r>
            <a:r>
              <a:rPr lang="en-US" sz="4000" dirty="0" smtClean="0"/>
              <a:t>GS DE available for limited duration test, perform further offline testing in DE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If adverse impacts are negligible</a:t>
            </a:r>
            <a:r>
              <a:rPr lang="en-US" sz="4000" dirty="0" smtClean="0"/>
              <a:t>, </a:t>
            </a:r>
            <a:r>
              <a:rPr lang="en-US" sz="4000" dirty="0"/>
              <a:t>consider details of implementation in GS</a:t>
            </a:r>
          </a:p>
          <a:p>
            <a:pPr>
              <a:lnSpc>
                <a:spcPct val="120000"/>
              </a:lnSpc>
            </a:pPr>
            <a:r>
              <a:rPr lang="en-US" sz="5100" dirty="0" smtClean="0"/>
              <a:t>If PRO concurs with implementation, PRO would work promotion to GS operations through AART process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1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Avoidance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28750"/>
            <a:ext cx="9092625" cy="4286250"/>
          </a:xfrm>
        </p:spPr>
        <p:txBody>
          <a:bodyPr/>
          <a:lstStyle/>
          <a:p>
            <a:r>
              <a:rPr lang="en-US" dirty="0" smtClean="0"/>
              <a:t>Current ABI processing causes downstream users to see some “wild” imagery when data from one or more spectral bands have different coverages.</a:t>
            </a:r>
          </a:p>
          <a:p>
            <a:r>
              <a:rPr lang="en-US" dirty="0" smtClean="0"/>
              <a:t>Some of the bands provided still have solar contamination.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5624513"/>
            <a:ext cx="2057400" cy="273844"/>
          </a:xfrm>
        </p:spPr>
        <p:txBody>
          <a:bodyPr/>
          <a:lstStyle/>
          <a:p>
            <a:fld id="{EA7D9C53-4065-4236-8246-D10F0C8A234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23234" b="49546"/>
          <a:stretch/>
        </p:blipFill>
        <p:spPr>
          <a:xfrm>
            <a:off x="87782" y="2923069"/>
            <a:ext cx="4230015" cy="259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97" y="2939777"/>
            <a:ext cx="4774829" cy="2581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5649" y="5518137"/>
            <a:ext cx="6588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AWIPS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6034" y="5522710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Slider</a:t>
            </a:r>
          </a:p>
        </p:txBody>
      </p:sp>
      <p:sp>
        <p:nvSpPr>
          <p:cNvPr id="9" name="Oval 8"/>
          <p:cNvSpPr/>
          <p:nvPr/>
        </p:nvSpPr>
        <p:spPr>
          <a:xfrm>
            <a:off x="1035406" y="3215303"/>
            <a:ext cx="853906" cy="119197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319330" y="3390115"/>
            <a:ext cx="1278259" cy="162899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395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ABI</a:t>
            </a:r>
            <a:r>
              <a:rPr lang="en-US" dirty="0" smtClean="0"/>
              <a:t> 16 band coverage during a Solar </a:t>
            </a:r>
            <a:r>
              <a:rPr lang="en-US" dirty="0"/>
              <a:t>Avoidance Zone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01" y="1360989"/>
            <a:ext cx="4731335" cy="47313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D9C53-4065-4236-8246-D10F0C8A2343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56506"/>
            <a:ext cx="25937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Consider cropping ABI data for all bands to the “maximum” affected area for the most affected band, given stray </a:t>
            </a:r>
            <a:r>
              <a:rPr lang="en-US" sz="2000" dirty="0" smtClean="0">
                <a:solidFill>
                  <a:schemeClr val="bg1"/>
                </a:solidFill>
              </a:rPr>
              <a:t>light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his should be documented in a user-facing location (e.g., a PUG) – a sentence has been suggested for the GOES-R Data Book.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AHI</a:t>
            </a:r>
            <a:r>
              <a:rPr lang="en-US" dirty="0" smtClean="0"/>
              <a:t> 16 band coverage during a Solar </a:t>
            </a:r>
            <a:r>
              <a:rPr lang="en-US" dirty="0"/>
              <a:t>Avoidance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D9C53-4065-4236-8246-D10F0C8A2343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2179699"/>
            <a:ext cx="2947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Consider cropping ABI data for all bands to the “maximum” affected area for the most affected band, given stray light, so it’s more like AHI performance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30" y="1783474"/>
            <a:ext cx="4286250" cy="4286250"/>
          </a:xfrm>
        </p:spPr>
      </p:pic>
    </p:spTree>
    <p:extLst>
      <p:ext uri="{BB962C8B-B14F-4D97-AF65-F5344CB8AC3E}">
        <p14:creationId xmlns:p14="http://schemas.microsoft.com/office/powerpoint/2010/main" val="24077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paneltimediff_2018092_042719_EASTA_CONUS_M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16" y="1371600"/>
            <a:ext cx="6835378" cy="4114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D9C53-4065-4236-8246-D10F0C8A2343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 Bands CONUS </a:t>
            </a:r>
            <a:r>
              <a:rPr lang="en-US" sz="2400" u="sng" dirty="0">
                <a:solidFill>
                  <a:schemeClr val="bg1"/>
                </a:solidFill>
              </a:rPr>
              <a:t>Time Difference </a:t>
            </a:r>
            <a:r>
              <a:rPr lang="en-US" sz="2400" dirty="0">
                <a:solidFill>
                  <a:schemeClr val="bg1"/>
                </a:solidFill>
              </a:rPr>
              <a:t>on 02 Apr 2018 </a:t>
            </a:r>
            <a:r>
              <a:rPr lang="en-US" sz="2400" dirty="0" smtClean="0">
                <a:solidFill>
                  <a:schemeClr val="bg1"/>
                </a:solidFill>
              </a:rPr>
              <a:t>04:27-04:22 UTC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paneltimediff_2018092_043220_EASTA_CONUS_M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16" y="1371600"/>
            <a:ext cx="6835378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 Bands CONUS </a:t>
            </a:r>
            <a:r>
              <a:rPr lang="en-US" sz="2400" u="sng" dirty="0">
                <a:solidFill>
                  <a:schemeClr val="bg1"/>
                </a:solidFill>
              </a:rPr>
              <a:t>Time Difference </a:t>
            </a:r>
            <a:r>
              <a:rPr lang="en-US" sz="2400" dirty="0">
                <a:solidFill>
                  <a:schemeClr val="bg1"/>
                </a:solidFill>
              </a:rPr>
              <a:t>on 02 Apr 2018 </a:t>
            </a:r>
            <a:r>
              <a:rPr lang="en-US" sz="2400" dirty="0" smtClean="0">
                <a:solidFill>
                  <a:schemeClr val="bg1"/>
                </a:solidFill>
              </a:rPr>
              <a:t>04:32-04:27 UTC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45649" y="2407675"/>
            <a:ext cx="498231" cy="943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737232" y="5644257"/>
            <a:ext cx="746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Note the ABI band 7 Brightness Temperature value off by </a:t>
            </a:r>
            <a:r>
              <a:rPr lang="en-US" sz="2400" dirty="0">
                <a:solidFill>
                  <a:schemeClr val="bg1"/>
                </a:solidFill>
              </a:rPr>
              <a:t>between 5 - 10K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paneltimediff_2018092_043721_EASTA_CONUS_M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16" y="1357508"/>
            <a:ext cx="6835378" cy="4114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D9C53-4065-4236-8246-D10F0C8A2343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 Bands CONUS </a:t>
            </a:r>
            <a:r>
              <a:rPr lang="en-US" sz="2400" u="sng" dirty="0">
                <a:solidFill>
                  <a:schemeClr val="bg1"/>
                </a:solidFill>
              </a:rPr>
              <a:t>Time Difference </a:t>
            </a:r>
            <a:r>
              <a:rPr lang="en-US" sz="2400" dirty="0">
                <a:solidFill>
                  <a:schemeClr val="bg1"/>
                </a:solidFill>
              </a:rPr>
              <a:t>on 02 Apr 2018 </a:t>
            </a:r>
            <a:r>
              <a:rPr lang="en-US" sz="2400" dirty="0" smtClean="0">
                <a:solidFill>
                  <a:schemeClr val="bg1"/>
                </a:solidFill>
              </a:rPr>
              <a:t>04:37-04:32 UTC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45649" y="2407675"/>
            <a:ext cx="498231" cy="943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37232" y="5644257"/>
            <a:ext cx="746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Note the ABI band 7 Brightness Temperature value off by </a:t>
            </a:r>
            <a:r>
              <a:rPr lang="en-US" sz="2400" dirty="0">
                <a:solidFill>
                  <a:schemeClr val="bg1"/>
                </a:solidFill>
              </a:rPr>
              <a:t>between 5 - 10K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paneltimediff_2018092_044219_EASTA_CONUS_M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16" y="1371600"/>
            <a:ext cx="6835378" cy="4114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D9C53-4065-4236-8246-D10F0C8A2343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16 Bands CONUS </a:t>
            </a:r>
            <a:r>
              <a:rPr lang="en-US" sz="2400" u="sng" dirty="0">
                <a:solidFill>
                  <a:schemeClr val="bg1"/>
                </a:solidFill>
              </a:rPr>
              <a:t>Time Difference </a:t>
            </a:r>
            <a:r>
              <a:rPr lang="en-US" sz="2400" dirty="0">
                <a:solidFill>
                  <a:schemeClr val="bg1"/>
                </a:solidFill>
              </a:rPr>
              <a:t>on 02 Apr 2018 </a:t>
            </a:r>
            <a:r>
              <a:rPr lang="en-US" sz="2400" dirty="0" smtClean="0">
                <a:solidFill>
                  <a:schemeClr val="bg1"/>
                </a:solidFill>
              </a:rPr>
              <a:t>04:42-04:37 UTC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3.9 um CONUS </a:t>
            </a:r>
            <a:r>
              <a:rPr lang="en-US" sz="2400" u="sng" dirty="0"/>
              <a:t>Time Difference </a:t>
            </a:r>
            <a:r>
              <a:rPr lang="en-US" sz="2400" dirty="0"/>
              <a:t>on 02 Apr 2018 </a:t>
            </a:r>
            <a:r>
              <a:rPr lang="en-US" sz="2400" dirty="0" smtClean="0"/>
              <a:t>04:17-04:12 UTC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10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3.9 um CONUS </a:t>
            </a:r>
            <a:r>
              <a:rPr lang="en-US" sz="2400" u="sng" dirty="0"/>
              <a:t>Time Difference </a:t>
            </a:r>
            <a:r>
              <a:rPr lang="en-US" sz="2400" dirty="0"/>
              <a:t>on 02 Apr 2018 </a:t>
            </a:r>
            <a:r>
              <a:rPr lang="en-US" sz="2400" dirty="0" smtClean="0"/>
              <a:t>04:22-04:17 UTC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17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0" y="1235175"/>
            <a:ext cx="8699746" cy="45906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Product Precedence Tree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169" y="5918662"/>
            <a:ext cx="807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Imagery is the KPP.  Most issues at the L1b level will be carried to Imagery and hence can affect other L2 products as well.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176" y="1367690"/>
            <a:ext cx="2243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Green=under </a:t>
            </a:r>
            <a:r>
              <a:rPr lang="en-US" sz="1400" b="1" dirty="0">
                <a:solidFill>
                  <a:srgbClr val="00B050"/>
                </a:solidFill>
              </a:rPr>
              <a:t>review, </a:t>
            </a:r>
            <a:r>
              <a:rPr lang="en-US" sz="1400" b="1" dirty="0" smtClean="0">
                <a:solidFill>
                  <a:srgbClr val="7030A0"/>
                </a:solidFill>
              </a:rPr>
              <a:t>Purple=provisional</a:t>
            </a:r>
            <a:r>
              <a:rPr lang="en-US" sz="1400" b="1" dirty="0">
                <a:solidFill>
                  <a:srgbClr val="7030A0"/>
                </a:solidFill>
              </a:rPr>
              <a:t>, </a:t>
            </a:r>
            <a:r>
              <a:rPr lang="en-US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Blue=beta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endParaRPr lang="en-US" sz="14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White=none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8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3.9 um CONUS </a:t>
            </a:r>
            <a:r>
              <a:rPr lang="en-US" sz="2400" u="sng" dirty="0"/>
              <a:t>Time Difference </a:t>
            </a:r>
            <a:r>
              <a:rPr lang="en-US" sz="2400" dirty="0"/>
              <a:t>on 02 Apr 2018 </a:t>
            </a:r>
            <a:r>
              <a:rPr lang="en-US" sz="2400" dirty="0" smtClean="0"/>
              <a:t>04:32-04:27 UTC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21698" y="5850493"/>
            <a:ext cx="70462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ABI: A </a:t>
            </a:r>
            <a:r>
              <a:rPr lang="en-US" dirty="0">
                <a:solidFill>
                  <a:schemeClr val="bg1"/>
                </a:solidFill>
              </a:rPr>
              <a:t>product measurements accuracy of 1 K for brightness temperature.</a:t>
            </a:r>
          </a:p>
        </p:txBody>
      </p:sp>
    </p:spTree>
    <p:extLst>
      <p:ext uri="{BB962C8B-B14F-4D97-AF65-F5344CB8AC3E}">
        <p14:creationId xmlns:p14="http://schemas.microsoft.com/office/powerpoint/2010/main" val="7731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3.9 um CONUS </a:t>
            </a:r>
            <a:r>
              <a:rPr lang="en-US" sz="2400" u="sng" dirty="0"/>
              <a:t>Time Difference </a:t>
            </a:r>
            <a:r>
              <a:rPr lang="en-US" sz="2400" dirty="0"/>
              <a:t>on 02 Apr 2018 </a:t>
            </a:r>
            <a:r>
              <a:rPr lang="en-US" sz="2400" dirty="0" smtClean="0"/>
              <a:t>04:37-04:32 UTC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21698" y="5850493"/>
            <a:ext cx="70462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ABI: A </a:t>
            </a:r>
            <a:r>
              <a:rPr lang="en-US" dirty="0">
                <a:solidFill>
                  <a:schemeClr val="bg1"/>
                </a:solidFill>
              </a:rPr>
              <a:t>product measurements accuracy of 1 K for brightness temperature.</a:t>
            </a:r>
          </a:p>
        </p:txBody>
      </p:sp>
    </p:spTree>
    <p:extLst>
      <p:ext uri="{BB962C8B-B14F-4D97-AF65-F5344CB8AC3E}">
        <p14:creationId xmlns:p14="http://schemas.microsoft.com/office/powerpoint/2010/main" val="35935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078A-E944-47F9-B7BA-CEAF4D470424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572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3.9 um CONUS </a:t>
            </a:r>
            <a:r>
              <a:rPr lang="en-US" sz="2400" u="sng" dirty="0"/>
              <a:t>Time Difference </a:t>
            </a:r>
            <a:r>
              <a:rPr lang="en-US" sz="2400" dirty="0"/>
              <a:t>on 02 Apr 2018 </a:t>
            </a:r>
            <a:r>
              <a:rPr lang="en-US" sz="2400" dirty="0" smtClean="0"/>
              <a:t>04:42-04:37 UTC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5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8"/>
            <a:ext cx="8229600" cy="1143001"/>
          </a:xfrm>
        </p:spPr>
        <p:txBody>
          <a:bodyPr/>
          <a:lstStyle/>
          <a:p>
            <a:r>
              <a:rPr lang="en-US" dirty="0" smtClean="0"/>
              <a:t>Stray Light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9028" y="6029659"/>
            <a:ext cx="747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This probably would not hold up full validation and may not be easy to fix or mitigate, but should at least be a longer term goal to improve.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465263"/>
            <a:ext cx="8229600" cy="4525962"/>
          </a:xfrm>
        </p:spPr>
        <p:txBody>
          <a:bodyPr/>
          <a:lstStyle/>
          <a:p>
            <a:pPr marL="233363" indent="-233363"/>
            <a:r>
              <a:rPr lang="en-US" sz="2400" dirty="0" smtClean="0"/>
              <a:t>Stray Light occurs at night, evident in visible/NIR bands.</a:t>
            </a:r>
            <a:endParaRPr lang="en-US" sz="2000" dirty="0" smtClean="0"/>
          </a:p>
          <a:p>
            <a:pPr marL="633413" lvl="1" indent="-233363"/>
            <a:r>
              <a:rPr lang="en-US" sz="2000" dirty="0" smtClean="0"/>
              <a:t>The NIR bands can be used for hot/bright spot detection at night and this problem should not be dismissed based on “nobody uses visible/NIR at night.”</a:t>
            </a:r>
          </a:p>
          <a:p>
            <a:pPr marL="633413" lvl="1" indent="-233363"/>
            <a:r>
              <a:rPr lang="en-US" sz="2000" dirty="0" smtClean="0"/>
              <a:t>When looking at a full disk image, it is almost never night everywhere on the full disk and stray light in one part of the image can impact images in multiple ways.</a:t>
            </a:r>
          </a:p>
          <a:p>
            <a:pPr marL="633413" lvl="1" indent="-233363"/>
            <a:r>
              <a:rPr lang="en-US" sz="2000" dirty="0" smtClean="0"/>
              <a:t>There is no requirement for visible/NIR band use at night.</a:t>
            </a:r>
          </a:p>
          <a:p>
            <a:pPr marL="233363" indent="-233363"/>
            <a:r>
              <a:rPr lang="en-US" sz="2400" dirty="0" smtClean="0"/>
              <a:t>Stray light sometimes also is evident in the 3.9um band at night.</a:t>
            </a:r>
          </a:p>
          <a:p>
            <a:pPr marL="633413" lvl="1" indent="-233363"/>
            <a:r>
              <a:rPr lang="en-US" sz="1600" dirty="0" smtClean="0"/>
              <a:t>In general, the 3.9 um, nor other spectral bands, have not been flagged in region of stray light.</a:t>
            </a:r>
          </a:p>
          <a:p>
            <a:pPr marL="233363" indent="-233363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638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Start Times “Slip”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18:00:xx.x file from day to day slips some seconds.</a:t>
            </a:r>
          </a:p>
          <a:p>
            <a:pPr lvl="1"/>
            <a:r>
              <a:rPr lang="en-US" dirty="0" smtClean="0"/>
              <a:t>This is going to confuse users, cause problems with reprocessing, and make it difficult to find the “same” image from day to day.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Full Disk “18Z” images…</a:t>
            </a:r>
          </a:p>
          <a:p>
            <a:pPr marL="457200" lvl="1" indent="0">
              <a:buNone/>
            </a:pPr>
            <a:r>
              <a:rPr lang="en-US" dirty="0" smtClean="0"/>
              <a:t>IMGLIST</a:t>
            </a:r>
            <a:r>
              <a:rPr lang="en-US" dirty="0"/>
              <a:t>  GOES16A/FD.-19 TIME=18 18:06 </a:t>
            </a:r>
            <a:br>
              <a:rPr lang="en-US" dirty="0"/>
            </a:br>
            <a:r>
              <a:rPr lang="en-US" dirty="0"/>
              <a:t>Image file directory listing for:GOES16A/FD </a:t>
            </a:r>
            <a:br>
              <a:rPr lang="en-US" dirty="0"/>
            </a:br>
            <a:r>
              <a:rPr lang="en-US" dirty="0"/>
              <a:t> </a:t>
            </a:r>
            <a:r>
              <a:rPr lang="en-US" dirty="0" err="1"/>
              <a:t>Pos</a:t>
            </a:r>
            <a:r>
              <a:rPr lang="en-US" dirty="0"/>
              <a:t> Satellite/         Date       Time      Center Band(s) </a:t>
            </a:r>
            <a:br>
              <a:rPr lang="en-US" dirty="0"/>
            </a:br>
            <a:r>
              <a:rPr lang="en-US" dirty="0"/>
              <a:t>     sensor                                 </a:t>
            </a:r>
            <a:r>
              <a:rPr lang="en-US" dirty="0" err="1"/>
              <a:t>Lat</a:t>
            </a:r>
            <a:r>
              <a:rPr lang="en-US" dirty="0"/>
              <a:t> Lon </a:t>
            </a:r>
            <a:br>
              <a:rPr lang="en-US" dirty="0"/>
            </a:br>
            <a:r>
              <a:rPr lang="en-US" dirty="0"/>
              <a:t> --- -------------  ------------  --------  ---- ---- ------------ </a:t>
            </a:r>
            <a:br>
              <a:rPr lang="en-US" dirty="0"/>
            </a:br>
            <a:r>
              <a:rPr lang="en-US" dirty="0"/>
              <a:t> </a:t>
            </a:r>
            <a:r>
              <a:rPr lang="en-US" dirty="0" smtClean="0"/>
              <a:t>480</a:t>
            </a:r>
            <a:r>
              <a:rPr lang="en-US" dirty="0"/>
              <a:t>  G-16 IMG      15 MAY 17135  18:00:</a:t>
            </a:r>
            <a:r>
              <a:rPr lang="en-US" dirty="0">
                <a:solidFill>
                  <a:srgbClr val="FF0000"/>
                </a:solidFill>
              </a:rPr>
              <a:t>22</a:t>
            </a:r>
            <a:r>
              <a:rPr lang="en-US" dirty="0"/>
              <a:t>     0   89 1-16 </a:t>
            </a:r>
            <a:br>
              <a:rPr lang="en-US" dirty="0"/>
            </a:br>
            <a:r>
              <a:rPr lang="en-US" dirty="0"/>
              <a:t> 217  G-16 IMG      14 MAY 17134  18:00:</a:t>
            </a:r>
            <a:r>
              <a:rPr lang="en-US" dirty="0">
                <a:solidFill>
                  <a:srgbClr val="FF0000"/>
                </a:solidFill>
              </a:rPr>
              <a:t>37</a:t>
            </a:r>
            <a:r>
              <a:rPr lang="en-US" dirty="0"/>
              <a:t>     0   89 1-16 </a:t>
            </a:r>
            <a:br>
              <a:rPr lang="en-US" dirty="0"/>
            </a:br>
            <a:r>
              <a:rPr lang="en-US" dirty="0"/>
              <a:t> 123  G-16 IMG      13 MAY 17133  18:00:</a:t>
            </a:r>
            <a:r>
              <a:rPr lang="en-US" dirty="0">
                <a:solidFill>
                  <a:srgbClr val="FF0000"/>
                </a:solidFill>
              </a:rPr>
              <a:t>25</a:t>
            </a:r>
            <a:r>
              <a:rPr lang="en-US" dirty="0"/>
              <a:t>     0   89 1-16 </a:t>
            </a:r>
            <a:br>
              <a:rPr lang="en-US" dirty="0"/>
            </a:br>
            <a:r>
              <a:rPr lang="en-US" dirty="0"/>
              <a:t> </a:t>
            </a:r>
            <a:r>
              <a:rPr lang="en-US" dirty="0" smtClean="0"/>
              <a:t>  </a:t>
            </a:r>
            <a:r>
              <a:rPr lang="en-US" dirty="0"/>
              <a:t>27  G-16 IMG      12 MAY 17132  18:00:</a:t>
            </a:r>
            <a:r>
              <a:rPr lang="en-US" dirty="0">
                <a:solidFill>
                  <a:srgbClr val="FF0000"/>
                </a:solidFill>
              </a:rPr>
              <a:t>37</a:t>
            </a:r>
            <a:r>
              <a:rPr lang="en-US" dirty="0"/>
              <a:t>     0   89 1-16 </a:t>
            </a:r>
            <a:br>
              <a:rPr lang="en-US" dirty="0"/>
            </a:br>
            <a:r>
              <a:rPr lang="en-US" dirty="0"/>
              <a:t>IMGLIST: done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789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Start Times “Slip”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61" y="1096963"/>
            <a:ext cx="4525962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0310" y="5991225"/>
            <a:ext cx="8059863" cy="365125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The drift is roughly 0.35 seconds/day</a:t>
            </a:r>
          </a:p>
          <a:p>
            <a:pPr>
              <a:defRPr/>
            </a:pPr>
            <a:r>
              <a:rPr lang="en-US" sz="3200" dirty="0" smtClean="0"/>
              <a:t>Still happening (plot starts January 30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2018).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055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Metadata Sent </a:t>
            </a:r>
            <a:r>
              <a:rPr lang="en-US" dirty="0"/>
              <a:t>T</a:t>
            </a:r>
            <a:r>
              <a:rPr lang="en-US" dirty="0" smtClean="0"/>
              <a:t>oo </a:t>
            </a:r>
            <a:r>
              <a:rPr lang="en-US" dirty="0"/>
              <a:t>S</a:t>
            </a:r>
            <a:r>
              <a:rPr lang="en-US" dirty="0" smtClean="0"/>
              <a:t>oon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7" y="1465263"/>
            <a:ext cx="7583005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0497" y="6356350"/>
            <a:ext cx="758300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These GOES-16 data are preliminary, non-operational data and are undergoing testing. Users bear all responsibility for inspecting the data prior to use and for the manner in which the data are utilized.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80497" y="1163782"/>
            <a:ext cx="7583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When the metadata arrives for a file, that is supposed to be the indicator that the entire file has been delivered….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52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 Metadata Sent Too Soon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9" y="1102654"/>
            <a:ext cx="4525962" cy="45259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47</a:t>
            </a:fld>
            <a:endParaRPr lang="en-US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173787"/>
            <a:ext cx="8851692" cy="36512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The four sectors, metadata to signal file is complete; sometimes sent too soon. (</a:t>
            </a:r>
            <a:r>
              <a:rPr lang="en-US" sz="2800" dirty="0"/>
              <a:t>plot starts January 30</a:t>
            </a:r>
            <a:r>
              <a:rPr lang="en-US" sz="2800" baseline="30000" dirty="0"/>
              <a:t>th</a:t>
            </a:r>
            <a:r>
              <a:rPr lang="en-US" sz="2800" dirty="0"/>
              <a:t>, 2018</a:t>
            </a:r>
            <a:r>
              <a:rPr lang="en-US" sz="2800" dirty="0" smtClean="0"/>
              <a:t>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87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um enhancement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Enhancements Matter! Same scene, image on left highlights the noise at the cold end. (Some users thought the noise might be lightning.)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58517"/>
            <a:ext cx="4250395" cy="3400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0" y="3058517"/>
            <a:ext cx="4250395" cy="34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8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and 11.2 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Radiance vs Brightness Temperature</a:t>
            </a:r>
          </a:p>
          <a:p>
            <a:r>
              <a:rPr lang="en-US" dirty="0" smtClean="0"/>
              <a:t>Quantization on the cold end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Opportunity to Educate Users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49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0" y="2711930"/>
            <a:ext cx="4172393" cy="3129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4" y="2711930"/>
            <a:ext cx="4172393" cy="31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78"/>
            <a:ext cx="8229600" cy="1143001"/>
          </a:xfrm>
        </p:spPr>
        <p:txBody>
          <a:bodyPr/>
          <a:lstStyle/>
          <a:p>
            <a:r>
              <a:rPr lang="en-US" dirty="0" smtClean="0"/>
              <a:t>Provisional PLPTs from</a:t>
            </a:r>
            <a:br>
              <a:rPr lang="en-US" dirty="0" smtClean="0"/>
            </a:br>
            <a:r>
              <a:rPr lang="en-US" dirty="0" smtClean="0"/>
              <a:t> the CMI RIMP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70782"/>
              </p:ext>
            </p:extLst>
          </p:nvPr>
        </p:nvGraphicFramePr>
        <p:xfrm>
          <a:off x="457200" y="1245510"/>
          <a:ext cx="8220825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9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PLPT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Description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Assessment 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ABI-FD_CMI04: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FD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a large and wide range of representative conditions, to include quantitative consistency between the input L1b data and the output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output.</a:t>
                      </a:r>
                      <a:endParaRPr 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Passed</a:t>
                      </a:r>
                      <a:endParaRPr lang="en-US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ABI-CONUS_CMI02: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CONUS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a large and wide range of representative conditions, to include quantitative consistency between the input L1b data and the output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output.</a:t>
                      </a:r>
                      <a:endParaRPr lang="en-US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Passed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ABI-MESO_CMI02: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 the accuracy and precision of the Imagery </a:t>
                      </a: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mesoscale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product, for each ABI band, over a large and wide range of representative conditions, to include quantitative consistency between the input L1b data and the output </a:t>
                      </a:r>
                      <a:r>
                        <a:rPr lang="en-U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reflectances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/brightness temperatures in the Imagery output.</a:t>
                      </a:r>
                      <a:endParaRPr lang="en-US" sz="12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Passed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97871" y="5661620"/>
            <a:ext cx="773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All Imagery tests to meet </a:t>
            </a:r>
            <a:r>
              <a:rPr lang="en-US" dirty="0" smtClean="0">
                <a:solidFill>
                  <a:srgbClr val="FFFF00"/>
                </a:solidFill>
              </a:rPr>
              <a:t>provisional were </a:t>
            </a:r>
            <a:r>
              <a:rPr lang="en-US" dirty="0">
                <a:solidFill>
                  <a:srgbClr val="FFFF00"/>
                </a:solidFill>
              </a:rPr>
              <a:t>done using ground system data </a:t>
            </a:r>
            <a:r>
              <a:rPr lang="en-US" dirty="0" smtClean="0">
                <a:solidFill>
                  <a:srgbClr val="FFFF00"/>
                </a:solidFill>
              </a:rPr>
              <a:t>from the operational environment (obtained either via </a:t>
            </a:r>
            <a:r>
              <a:rPr lang="en-US" dirty="0">
                <a:solidFill>
                  <a:srgbClr val="FFFF00"/>
                </a:solidFill>
              </a:rPr>
              <a:t>PDA, acquired at the UW-Madison and Colorado State Univ. via an automated </a:t>
            </a:r>
            <a:r>
              <a:rPr lang="en-US" dirty="0" err="1">
                <a:solidFill>
                  <a:srgbClr val="FFFF00"/>
                </a:solidFill>
              </a:rPr>
              <a:t>rsync</a:t>
            </a:r>
            <a:r>
              <a:rPr lang="en-US" dirty="0">
                <a:solidFill>
                  <a:srgbClr val="FFFF00"/>
                </a:solidFill>
              </a:rPr>
              <a:t> feed from </a:t>
            </a:r>
            <a:r>
              <a:rPr lang="en-US" dirty="0" smtClean="0">
                <a:solidFill>
                  <a:srgbClr val="FFFF00"/>
                </a:solidFill>
              </a:rPr>
              <a:t>NOAA/NESDIS/STAR or via GRB through the UW-Madison GRB </a:t>
            </a:r>
            <a:r>
              <a:rPr lang="en-US" dirty="0" err="1" smtClean="0">
                <a:solidFill>
                  <a:srgbClr val="FFFF00"/>
                </a:solidFill>
              </a:rPr>
              <a:t>ingestor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41"/>
            <a:ext cx="8229600" cy="1143001"/>
          </a:xfrm>
        </p:spPr>
        <p:txBody>
          <a:bodyPr/>
          <a:lstStyle/>
          <a:p>
            <a:r>
              <a:rPr lang="en-US" dirty="0" smtClean="0"/>
              <a:t>Recommendation </a:t>
            </a:r>
            <a:br>
              <a:rPr lang="en-US" dirty="0" smtClean="0"/>
            </a:br>
            <a:r>
              <a:rPr lang="en-US" dirty="0" smtClean="0"/>
              <a:t>for Full Maturity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1939"/>
            <a:ext cx="8229600" cy="516082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AWG Imagery recommends </a:t>
            </a:r>
            <a:r>
              <a:rPr lang="en-US" sz="2400" dirty="0"/>
              <a:t>that </a:t>
            </a:r>
            <a:r>
              <a:rPr lang="en-US" sz="2400" dirty="0" smtClean="0"/>
              <a:t>CMI data </a:t>
            </a:r>
            <a:r>
              <a:rPr lang="en-US" sz="2400" dirty="0"/>
              <a:t>be transitioned to </a:t>
            </a:r>
            <a:r>
              <a:rPr lang="en-US" sz="2400" dirty="0" smtClean="0"/>
              <a:t>Maturity status </a:t>
            </a:r>
            <a:r>
              <a:rPr lang="en-US" sz="2400" dirty="0"/>
              <a:t>at this </a:t>
            </a:r>
            <a:r>
              <a:rPr lang="en-US" sz="2400" dirty="0" smtClean="0"/>
              <a:t>time, assuming the following issues continue to be addressed and/or documented: </a:t>
            </a:r>
          </a:p>
          <a:p>
            <a:r>
              <a:rPr lang="en-US" sz="2400" dirty="0"/>
              <a:t>Band 02 </a:t>
            </a:r>
            <a:r>
              <a:rPr lang="en-US" sz="2400" dirty="0" err="1"/>
              <a:t>Reflectances</a:t>
            </a:r>
            <a:r>
              <a:rPr lang="en-US" sz="2400" dirty="0"/>
              <a:t> are much too bright</a:t>
            </a:r>
          </a:p>
          <a:p>
            <a:r>
              <a:rPr lang="en-US" sz="2400" dirty="0" smtClean="0"/>
              <a:t>Band </a:t>
            </a:r>
            <a:r>
              <a:rPr lang="en-US" sz="2400" dirty="0"/>
              <a:t>07 </a:t>
            </a:r>
            <a:r>
              <a:rPr lang="en-US" sz="2400" dirty="0" smtClean="0"/>
              <a:t>(3.9 um) Cold </a:t>
            </a:r>
            <a:r>
              <a:rPr lang="en-US" sz="2400" dirty="0"/>
              <a:t>Pixels Around Fires (CPAF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Stray </a:t>
            </a:r>
            <a:r>
              <a:rPr lang="en-US" sz="2400" dirty="0"/>
              <a:t>Light During Bright Object Avoidance (BOA)</a:t>
            </a:r>
          </a:p>
          <a:p>
            <a:pPr lvl="1"/>
            <a:r>
              <a:rPr lang="en-US" sz="2400" dirty="0"/>
              <a:t>Also called Solar Avoidance Zones or “Cookie Monster Effect”</a:t>
            </a:r>
          </a:p>
          <a:p>
            <a:pPr lvl="1"/>
            <a:r>
              <a:rPr lang="en-US" sz="2400" dirty="0"/>
              <a:t>BOA </a:t>
            </a:r>
            <a:r>
              <a:rPr lang="en-US" sz="2400" dirty="0" smtClean="0"/>
              <a:t>may </a:t>
            </a:r>
            <a:r>
              <a:rPr lang="en-US" sz="2400" dirty="0"/>
              <a:t>not </a:t>
            </a:r>
            <a:r>
              <a:rPr lang="en-US" sz="2400" dirty="0" smtClean="0"/>
              <a:t>be aggressive </a:t>
            </a:r>
            <a:r>
              <a:rPr lang="en-US" sz="2400" dirty="0"/>
              <a:t>enough to avoid stray light with a big impact in Band 07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Document for users that the BOA varies by spectral band.</a:t>
            </a:r>
            <a:endParaRPr lang="en-US" sz="2400" dirty="0"/>
          </a:p>
          <a:p>
            <a:pPr marL="633413" lvl="1" indent="-233363"/>
            <a:endParaRPr lang="en-US" sz="2000" dirty="0" smtClean="0"/>
          </a:p>
          <a:p>
            <a:pPr marL="633413" lvl="1" indent="-233363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7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599862" y="226429"/>
            <a:ext cx="5961300" cy="8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800" b="0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Full Validation</a:t>
            </a:r>
            <a:endParaRPr lang="en"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2" name="Shape 202"/>
          <p:cNvGraphicFramePr/>
          <p:nvPr>
            <p:extLst>
              <p:ext uri="{D42A27DB-BD31-4B8C-83A1-F6EECF244321}">
                <p14:modId xmlns:p14="http://schemas.microsoft.com/office/powerpoint/2010/main" val="3242220865"/>
              </p:ext>
            </p:extLst>
          </p:nvPr>
        </p:nvGraphicFramePr>
        <p:xfrm>
          <a:off x="457200" y="1314025"/>
          <a:ext cx="8229600" cy="41453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5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rgbClr val="FFFFFF"/>
                          </a:solidFill>
                        </a:rPr>
                        <a:t>Preparation Activities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rgbClr val="FFFFFF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Validation, Q&amp;A, and anomaly resolution activities are ongoing.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Agreed.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Incremental product improvements may still be occurring.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Agreed.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Users are engaged and user feedback is assessed.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Agreed.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lt1"/>
                          </a:solidFill>
                        </a:rPr>
                        <a:t>End State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chemeClr val="lt1"/>
                          </a:solidFill>
                        </a:rPr>
                        <a:t>Assessment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Product performance for all products is defined and documented over a wide range of representative conditions via ongoing ground-truth and validation efforts.</a:t>
                      </a:r>
                      <a:endParaRPr lang="en" sz="1100" b="0" i="0" u="none" strike="noStrike" cap="none" dirty="0" smtClean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Agreed.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Products are operational optimized, as necessary, considering mission parameters of cost, schedule, and technical competence as compared to user expectations (Performance Baseline).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Agreed,</a:t>
                      </a:r>
                      <a:r>
                        <a:rPr lang="en-US" sz="1400" u="none" strike="noStrike" cap="none" baseline="0" dirty="0" smtClean="0"/>
                        <a:t> still working ABI Band 2 too bright and CPAF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" sz="1100" dirty="0" smtClean="0">
                          <a:solidFill>
                            <a:schemeClr val="tx1"/>
                          </a:solidFill>
                        </a:rPr>
                        <a:t>All known product anomalies are documented and shared with the user community.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cap="none" dirty="0" smtClean="0"/>
                        <a:t>Agreed,</a:t>
                      </a:r>
                      <a:r>
                        <a:rPr lang="en-US" sz="1400" u="none" strike="noStrike" cap="none" baseline="0" dirty="0" smtClean="0"/>
                        <a:t> still work to communicate ABI Band 2 too bright and CPAF and </a:t>
                      </a:r>
                      <a:r>
                        <a:rPr lang="en-US" sz="1400" dirty="0" smtClean="0"/>
                        <a:t>that the BOA varies by spectral band.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100000"/>
                        <a:buFont typeface="Arial"/>
                        <a:buNone/>
                      </a:pPr>
                      <a:r>
                        <a:rPr lang="en" sz="1100" b="0" i="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The product is operational.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dirty="0" smtClean="0"/>
                        <a:t>Agreed.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5700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RIMP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07" y="1174807"/>
            <a:ext cx="3920693" cy="45259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009936" y="6026456"/>
            <a:ext cx="7096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core assumption of the </a:t>
            </a:r>
            <a:r>
              <a:rPr lang="en-US" dirty="0" smtClean="0">
                <a:solidFill>
                  <a:schemeClr val="bg1"/>
                </a:solidFill>
              </a:rPr>
              <a:t>RIMP is </a:t>
            </a:r>
            <a:r>
              <a:rPr lang="en-US" dirty="0">
                <a:solidFill>
                  <a:schemeClr val="bg1"/>
                </a:solidFill>
              </a:rPr>
              <a:t>that the AWG teams are fully funded</a:t>
            </a:r>
          </a:p>
        </p:txBody>
      </p:sp>
    </p:spTree>
    <p:extLst>
      <p:ext uri="{BB962C8B-B14F-4D97-AF65-F5344CB8AC3E}">
        <p14:creationId xmlns:p14="http://schemas.microsoft.com/office/powerpoint/2010/main" val="92322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86"/>
            <a:ext cx="8229600" cy="1143001"/>
          </a:xfrm>
        </p:spPr>
        <p:txBody>
          <a:bodyPr/>
          <a:lstStyle/>
          <a:p>
            <a:r>
              <a:rPr lang="en-US" dirty="0" smtClean="0"/>
              <a:t>Path to Full Maturity</a:t>
            </a:r>
            <a:br>
              <a:rPr lang="en-US" dirty="0" smtClean="0"/>
            </a:br>
            <a:r>
              <a:rPr lang="en-US" dirty="0" smtClean="0"/>
              <a:t>[At Provisional PS-PVR]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3" y="1241083"/>
            <a:ext cx="8229600" cy="5297829"/>
          </a:xfrm>
        </p:spPr>
        <p:txBody>
          <a:bodyPr>
            <a:normAutofit fontScale="70000" lnSpcReduction="20000"/>
          </a:bodyPr>
          <a:lstStyle/>
          <a:p>
            <a:pPr marL="233363" indent="-233363"/>
            <a:r>
              <a:rPr lang="en-US" sz="2400" dirty="0" smtClean="0"/>
              <a:t>AWG Imagery noted these </a:t>
            </a:r>
            <a:r>
              <a:rPr lang="en-US" sz="2400" dirty="0"/>
              <a:t>issues </a:t>
            </a:r>
            <a:r>
              <a:rPr lang="en-US" sz="2400" dirty="0" smtClean="0"/>
              <a:t>at the Beta PS-PVR: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Inconsistencies between L1b radiances and L2 CMI</a:t>
            </a:r>
          </a:p>
          <a:p>
            <a:pPr marL="1033463" lvl="2" indent="-233363"/>
            <a:r>
              <a:rPr lang="en-US" sz="1600" dirty="0" smtClean="0">
                <a:solidFill>
                  <a:srgbClr val="00B050"/>
                </a:solidFill>
              </a:rPr>
              <a:t>Conversion factors to CMI are not up to date in both L1b and L2 files.</a:t>
            </a:r>
          </a:p>
          <a:p>
            <a:pPr marL="1033463" lvl="2" indent="-233363"/>
            <a:r>
              <a:rPr lang="en-US" sz="1600" dirty="0" smtClean="0">
                <a:solidFill>
                  <a:srgbClr val="FFFF00"/>
                </a:solidFill>
              </a:rPr>
              <a:t>Bit depths between some bands of L1b and CMI are different.</a:t>
            </a:r>
          </a:p>
          <a:p>
            <a:pPr marL="1033463" lvl="2" indent="-233363"/>
            <a:r>
              <a:rPr lang="en-US" sz="1600" dirty="0" smtClean="0">
                <a:solidFill>
                  <a:srgbClr val="FFFF00"/>
                </a:solidFill>
              </a:rPr>
              <a:t>Min/Max ranges of L2 CMI do not match L1b files.</a:t>
            </a:r>
          </a:p>
          <a:p>
            <a:pPr marL="1033463" lvl="2" indent="-233363"/>
            <a:r>
              <a:rPr lang="en-US" sz="1600" dirty="0" smtClean="0">
                <a:solidFill>
                  <a:srgbClr val="FFFF00"/>
                </a:solidFill>
              </a:rPr>
              <a:t>Central wavelengths for bands different between L1b and L2 CMI and between single band and multiband CMI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Co-registration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Image to image navigation</a:t>
            </a:r>
            <a:endParaRPr lang="en-US" sz="1600" dirty="0" smtClean="0">
              <a:solidFill>
                <a:srgbClr val="FFFF00"/>
              </a:solidFill>
            </a:endParaRPr>
          </a:p>
          <a:p>
            <a:pPr marL="633413" lvl="1" indent="-233363"/>
            <a:r>
              <a:rPr lang="en-US" sz="2000" dirty="0" smtClean="0">
                <a:solidFill>
                  <a:srgbClr val="00B050"/>
                </a:solidFill>
              </a:rPr>
              <a:t>“</a:t>
            </a:r>
            <a:r>
              <a:rPr lang="en-US" sz="2000" dirty="0">
                <a:solidFill>
                  <a:srgbClr val="00B050"/>
                </a:solidFill>
              </a:rPr>
              <a:t>Sheared” </a:t>
            </a:r>
            <a:r>
              <a:rPr lang="en-US" sz="2000" dirty="0" smtClean="0">
                <a:solidFill>
                  <a:srgbClr val="00B050"/>
                </a:solidFill>
              </a:rPr>
              <a:t>images</a:t>
            </a:r>
          </a:p>
          <a:p>
            <a:pPr marL="633413" lvl="1" indent="-233363"/>
            <a:r>
              <a:rPr lang="en-US" sz="2000" dirty="0">
                <a:solidFill>
                  <a:srgbClr val="FFFF00"/>
                </a:solidFill>
              </a:rPr>
              <a:t>Striping in several </a:t>
            </a:r>
            <a:r>
              <a:rPr lang="en-US" sz="2000" dirty="0" smtClean="0">
                <a:solidFill>
                  <a:srgbClr val="FFFF00"/>
                </a:solidFill>
              </a:rPr>
              <a:t>bands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Stray Light</a:t>
            </a:r>
            <a:endParaRPr lang="en-US" sz="2000" dirty="0">
              <a:solidFill>
                <a:srgbClr val="FFFF00"/>
              </a:solidFill>
            </a:endParaRP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Inconsistent Central Wavelengths between single and multi-band.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Multiband does not have downscaling method.</a:t>
            </a:r>
          </a:p>
          <a:p>
            <a:pPr marL="1033463" lvl="2" indent="-233363"/>
            <a:r>
              <a:rPr lang="en-US" sz="1600" dirty="0" smtClean="0">
                <a:solidFill>
                  <a:srgbClr val="FFFF00"/>
                </a:solidFill>
              </a:rPr>
              <a:t>This was added, but incorrect</a:t>
            </a:r>
            <a:endParaRPr lang="en-US" sz="1600" dirty="0">
              <a:solidFill>
                <a:srgbClr val="FFFF00"/>
              </a:solidFill>
            </a:endParaRP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DQF inconsistent in space</a:t>
            </a:r>
          </a:p>
          <a:p>
            <a:pPr marL="633413" lvl="1" indent="-233363"/>
            <a:r>
              <a:rPr lang="en-US" sz="2000" dirty="0" smtClean="0">
                <a:solidFill>
                  <a:srgbClr val="FFFF00"/>
                </a:solidFill>
              </a:rPr>
              <a:t>Slightly different start times for given image set of 16 bands</a:t>
            </a:r>
          </a:p>
          <a:p>
            <a:pPr marL="633413" lvl="1" indent="-233363"/>
            <a:r>
              <a:rPr lang="en-US" sz="2000" dirty="0" smtClean="0"/>
              <a:t>Missing “Chunks” (really from Beta, but was not listed and is under progress)</a:t>
            </a:r>
          </a:p>
          <a:p>
            <a:pPr marL="633413" lvl="1" indent="-233363"/>
            <a:r>
              <a:rPr lang="en-US" sz="2000" dirty="0" smtClean="0"/>
              <a:t>15-min Calibration Anomaly (PICA)</a:t>
            </a:r>
          </a:p>
          <a:p>
            <a:pPr marL="633413" lvl="1" indent="-233363"/>
            <a:r>
              <a:rPr lang="en-US" sz="2000" dirty="0" smtClean="0"/>
              <a:t>Min/Max/Mean/</a:t>
            </a:r>
            <a:r>
              <a:rPr lang="en-US" sz="2000" dirty="0" err="1" smtClean="0"/>
              <a:t>Std</a:t>
            </a:r>
            <a:r>
              <a:rPr lang="en-US" sz="2000" dirty="0" smtClean="0"/>
              <a:t> metadata in CMI does not always match file contents</a:t>
            </a:r>
          </a:p>
          <a:p>
            <a:pPr marL="633413" lvl="1" indent="-233363"/>
            <a:r>
              <a:rPr lang="en-US" sz="2000" dirty="0" smtClean="0"/>
              <a:t>Extremely hot pixels in band 07 (3.9um) have artificially cold pixels next to them.</a:t>
            </a:r>
          </a:p>
          <a:p>
            <a:pPr marL="633413" lvl="1" indent="-233363"/>
            <a:r>
              <a:rPr lang="en-US" sz="2000" dirty="0" smtClean="0"/>
              <a:t>Scan Start Times “slip” from day to day</a:t>
            </a:r>
          </a:p>
          <a:p>
            <a:pPr marL="633413" lvl="1" indent="-233363"/>
            <a:r>
              <a:rPr lang="en-US" sz="2000" dirty="0" smtClean="0"/>
              <a:t>Bad Navigation after data outages (</a:t>
            </a:r>
            <a:r>
              <a:rPr lang="en-US" sz="2000" dirty="0" err="1" smtClean="0"/>
              <a:t>Kalman</a:t>
            </a:r>
            <a:r>
              <a:rPr lang="en-US" sz="2000" dirty="0" smtClean="0"/>
              <a:t> Filter Issues)</a:t>
            </a:r>
          </a:p>
          <a:p>
            <a:pPr marL="633413" lvl="1" indent="-233363"/>
            <a:r>
              <a:rPr lang="en-US" sz="2000" dirty="0" smtClean="0"/>
              <a:t>AWIPS SCMI imagery is remapped twice, causing distortions</a:t>
            </a:r>
          </a:p>
          <a:p>
            <a:pPr marL="633413" lvl="1" indent="-233363"/>
            <a:r>
              <a:rPr lang="en-US" sz="2000" dirty="0" smtClean="0"/>
              <a:t>GRB: Metadata sometimes comes before the end of the image is 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2448607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Resolved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Progressing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Unresolved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Since Beta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(As of Provisional PS-PVR)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92" y="-46038"/>
            <a:ext cx="6106887" cy="1143001"/>
          </a:xfrm>
        </p:spPr>
        <p:txBody>
          <a:bodyPr/>
          <a:lstStyle/>
          <a:p>
            <a:r>
              <a:rPr lang="en-US" sz="2000" dirty="0"/>
              <a:t>“quantitative consistency between the input L1b data and the output </a:t>
            </a:r>
            <a:r>
              <a:rPr lang="en-US" sz="2000" dirty="0" err="1"/>
              <a:t>reflectances</a:t>
            </a:r>
            <a:r>
              <a:rPr lang="en-US" sz="2000" dirty="0"/>
              <a:t>/brightness temperatures in the Imagery output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62"/>
            <a:ext cx="8229600" cy="499268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L1b files contain radiances stored as scaled integers (sometimes referred to as “counts”)</a:t>
            </a:r>
          </a:p>
          <a:p>
            <a:r>
              <a:rPr lang="en-US" dirty="0" smtClean="0"/>
              <a:t>L2 CMIP files contain Cloud and Moisture Imagery (CMI) values stored as scaled integers (sometimes referred to as “counts”)</a:t>
            </a:r>
          </a:p>
          <a:p>
            <a:pPr lvl="1"/>
            <a:r>
              <a:rPr lang="en-US" dirty="0" smtClean="0"/>
              <a:t>Bands 1-6 CMI values are Reflectance Factor (RF)</a:t>
            </a:r>
          </a:p>
          <a:p>
            <a:pPr lvl="1"/>
            <a:r>
              <a:rPr lang="en-US" dirty="0" smtClean="0"/>
              <a:t>Bands 7-16 CMI values are Brightness Temperature (TBB)</a:t>
            </a:r>
          </a:p>
          <a:p>
            <a:r>
              <a:rPr lang="en-US" dirty="0" smtClean="0"/>
              <a:t>It should be possible to generate the values in a CMIP file from the corresponding L1b file using the metadata stored in either file.</a:t>
            </a:r>
          </a:p>
          <a:p>
            <a:pPr lvl="1"/>
            <a:r>
              <a:rPr lang="en-US" dirty="0" smtClean="0"/>
              <a:t>Bands 1-6 use constants that change as the earth-sun-distance-anomaly stored in the files changes.</a:t>
            </a:r>
          </a:p>
          <a:p>
            <a:pPr lvl="1"/>
            <a:r>
              <a:rPr lang="en-US" dirty="0" smtClean="0"/>
              <a:t>Bands 7-16 use constants that should not change for the life time of the instrument.</a:t>
            </a:r>
          </a:p>
          <a:p>
            <a:r>
              <a:rPr lang="en-US" dirty="0" smtClean="0"/>
              <a:t>To test the “quantitative consistency between L1b and L2 CMIP” we generated our own CMIP-like files from L1b files for sample FD, CONUS, and MESO sectors to compare with the corresponding ground-system generated CMIP files.</a:t>
            </a:r>
          </a:p>
          <a:p>
            <a:pPr lvl="1"/>
            <a:r>
              <a:rPr lang="en-US" dirty="0" smtClean="0"/>
              <a:t>Convert Radiances to CMI (RF &amp; TBB) using metadata stored in the files.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11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4656" y="1266669"/>
            <a:ext cx="8102183" cy="482683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Consistency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ADB79-25D6-47C0-AB51-22A13A0BBB50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1064302" y="3091721"/>
            <a:ext cx="1663908" cy="1176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 1b (radiance) for all 16 ABI bands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37153" y="2138597"/>
            <a:ext cx="3150434" cy="1176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CMI (reflectance factor and brightness temperature) produced by the </a:t>
            </a:r>
            <a:r>
              <a:rPr lang="en-US" u="sng" dirty="0" smtClean="0"/>
              <a:t>Ground System</a:t>
            </a:r>
            <a:endParaRPr lang="en-US" u="sng" dirty="0"/>
          </a:p>
        </p:txBody>
      </p:sp>
      <p:sp>
        <p:nvSpPr>
          <p:cNvPr id="10" name="Rectangle 9"/>
          <p:cNvSpPr/>
          <p:nvPr/>
        </p:nvSpPr>
        <p:spPr>
          <a:xfrm>
            <a:off x="4347148" y="4029858"/>
            <a:ext cx="3140439" cy="1176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CMI (reflectance factor and brightness temperature) produced </a:t>
            </a:r>
            <a:r>
              <a:rPr lang="en-US" u="sng" dirty="0" smtClean="0"/>
              <a:t>locally using </a:t>
            </a:r>
            <a:r>
              <a:rPr lang="en-US" u="sng" dirty="0" smtClean="0"/>
              <a:t>L1b file metadata</a:t>
            </a:r>
            <a:endParaRPr lang="en-US" u="sng" dirty="0"/>
          </a:p>
        </p:txBody>
      </p:sp>
      <p:cxnSp>
        <p:nvCxnSpPr>
          <p:cNvPr id="12" name="Straight Arrow Connector 11"/>
          <p:cNvCxnSpPr>
            <a:stCxn id="6" idx="3"/>
            <a:endCxn id="8" idx="1"/>
          </p:cNvCxnSpPr>
          <p:nvPr/>
        </p:nvCxnSpPr>
        <p:spPr>
          <a:xfrm flipV="1">
            <a:off x="2728210" y="2726961"/>
            <a:ext cx="1608943" cy="95312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1"/>
          </p:cNvCxnSpPr>
          <p:nvPr/>
        </p:nvCxnSpPr>
        <p:spPr>
          <a:xfrm>
            <a:off x="2728210" y="3680085"/>
            <a:ext cx="1618938" cy="938137"/>
          </a:xfrm>
          <a:prstGeom prst="straightConnector1">
            <a:avLst/>
          </a:prstGeom>
          <a:ln w="5080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  <a:endCxn id="10" idx="0"/>
          </p:cNvCxnSpPr>
          <p:nvPr/>
        </p:nvCxnSpPr>
        <p:spPr>
          <a:xfrm>
            <a:off x="5912370" y="3315325"/>
            <a:ext cx="4998" cy="714533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22365" y="3480432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Glance comparison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7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6215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software changes to change the scale factor metadata, good agreement (e.g., sometimes just one count different)!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From 13 </a:t>
            </a:r>
            <a:r>
              <a:rPr lang="en-US" dirty="0" smtClean="0">
                <a:solidFill>
                  <a:prstClr val="white"/>
                </a:solidFill>
              </a:rPr>
              <a:t>December </a:t>
            </a:r>
            <a:r>
              <a:rPr lang="en-US" dirty="0">
                <a:solidFill>
                  <a:prstClr val="white"/>
                </a:solidFill>
              </a:rPr>
              <a:t>2017, </a:t>
            </a:r>
            <a:r>
              <a:rPr lang="en-US" dirty="0" smtClean="0">
                <a:solidFill>
                  <a:prstClr val="white"/>
                </a:solidFill>
              </a:rPr>
              <a:t>13:45 UTC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 01 (Visible) 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48" y="843217"/>
            <a:ext cx="6117338" cy="45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2_NoUpd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Presentation2_NoUpdate</Template>
  <TotalTime>79643</TotalTime>
  <Words>3219</Words>
  <Application>Microsoft Office PowerPoint</Application>
  <PresentationFormat>On-screen Show (4:3)</PresentationFormat>
  <Paragraphs>521</Paragraphs>
  <Slides>52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MS PGothic</vt:lpstr>
      <vt:lpstr>Arial</vt:lpstr>
      <vt:lpstr>Calibri</vt:lpstr>
      <vt:lpstr>Myriad Pro</vt:lpstr>
      <vt:lpstr>Presentation2_NoUpdate</vt:lpstr>
      <vt:lpstr>Custom Design</vt:lpstr>
      <vt:lpstr>GOES-16 Imagery Full Validation PS-PVR</vt:lpstr>
      <vt:lpstr>Imagery Team</vt:lpstr>
      <vt:lpstr>Outline</vt:lpstr>
      <vt:lpstr>Product Precedence Tree</vt:lpstr>
      <vt:lpstr>Provisional PLPTs from  the CMI RIMP</vt:lpstr>
      <vt:lpstr>Path to Full Maturity [At Provisional PS-PVR]</vt:lpstr>
      <vt:lpstr>“quantitative consistency between the input L1b data and the output reflectances/brightness temperatures in the Imagery output.”</vt:lpstr>
      <vt:lpstr>Quantitative Consistency</vt:lpstr>
      <vt:lpstr>PowerPoint Presentation</vt:lpstr>
      <vt:lpstr>Major Obstacles to CMIP Full Validation  [at Provisional Review]</vt:lpstr>
      <vt:lpstr>PICA Addressed</vt:lpstr>
      <vt:lpstr>PowerPoint Presentation</vt:lpstr>
      <vt:lpstr>Risks to Reaching Full Validation</vt:lpstr>
      <vt:lpstr>Outline</vt:lpstr>
      <vt:lpstr>High Quality ABI GOES-16 Imagery</vt:lpstr>
      <vt:lpstr>75W</vt:lpstr>
      <vt:lpstr>16-channels: G-16</vt:lpstr>
      <vt:lpstr>5-channels: G-13</vt:lpstr>
      <vt:lpstr>GOES-16 Operational East!</vt:lpstr>
      <vt:lpstr>ABI GOES-16 Imagery</vt:lpstr>
      <vt:lpstr>ABI GOES-16 Imagery (GOES-S Launch)</vt:lpstr>
      <vt:lpstr>Outline</vt:lpstr>
      <vt:lpstr>“Fully” Validated PLPTs from  the CMI RIMP</vt:lpstr>
      <vt:lpstr>From @NWSDirector:</vt:lpstr>
      <vt:lpstr>Outline</vt:lpstr>
      <vt:lpstr>Remaining Issues</vt:lpstr>
      <vt:lpstr>Fire Creates Artificially Cold Pixel?</vt:lpstr>
      <vt:lpstr>Fire Creates Artificially Cold Pixel?</vt:lpstr>
      <vt:lpstr>Band 07 Temp values for small area around fire</vt:lpstr>
      <vt:lpstr>Cold Pixels: Path Forward</vt:lpstr>
      <vt:lpstr>Solar Avoidance Zone</vt:lpstr>
      <vt:lpstr>ABI 16 band coverage during a Solar Avoidance Zone</vt:lpstr>
      <vt:lpstr>AHI 16 band coverage during a Solar Avoidance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Stray Light</vt:lpstr>
      <vt:lpstr>Scan Start Times “Slip”</vt:lpstr>
      <vt:lpstr>Scan Start Times “Slip”</vt:lpstr>
      <vt:lpstr>GRB Metadata Sent Too Soon</vt:lpstr>
      <vt:lpstr>GRB Metadata Sent Too Soon</vt:lpstr>
      <vt:lpstr>3.9 um enhancement</vt:lpstr>
      <vt:lpstr>3.9 and 11.2 um </vt:lpstr>
      <vt:lpstr>Recommendation  for Full Maturity</vt:lpstr>
      <vt:lpstr>Full Validation</vt:lpstr>
      <vt:lpstr>Imagery RIMP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PS-PVR Template</dc:title>
  <dc:creator>Fulbright, Jon P. (GSFC-416.0)[COLUMBUS TECHNOLOGIES AND SERVICES INC]</dc:creator>
  <cp:lastModifiedBy>Tim Schmit</cp:lastModifiedBy>
  <cp:revision>578</cp:revision>
  <dcterms:created xsi:type="dcterms:W3CDTF">2017-01-06T19:04:27Z</dcterms:created>
  <dcterms:modified xsi:type="dcterms:W3CDTF">2018-05-30T16:38:57Z</dcterms:modified>
</cp:coreProperties>
</file>